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435" r:id="rId42"/>
    <p:sldId id="295" r:id="rId43"/>
    <p:sldId id="434"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6" Type="http://schemas.openxmlformats.org/officeDocument/2006/relationships/tableStyles" Target="tableStyles.xml"/><Relationship Id="rId185" Type="http://schemas.openxmlformats.org/officeDocument/2006/relationships/viewProps" Target="viewProps.xml"/><Relationship Id="rId184" Type="http://schemas.openxmlformats.org/officeDocument/2006/relationships/presProps" Target="presProps.xml"/><Relationship Id="rId183" Type="http://schemas.openxmlformats.org/officeDocument/2006/relationships/notesMaster" Target="notesMasters/notesMaster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3" name="Shape 143"/>
          <p:cNvSpPr/>
          <p:nvPr>
            <p:ph type="sldImg"/>
          </p:nvPr>
        </p:nvSpPr>
        <p:spPr>
          <a:xfrm>
            <a:off x="1143000" y="685800"/>
            <a:ext cx="4572000" cy="3429000"/>
          </a:xfrm>
          <a:prstGeom prst="rect">
            <a:avLst/>
          </a:prstGeom>
        </p:spPr>
        <p:txBody>
          <a:bodyPr/>
          <a:lstStyle/>
          <a:p/>
        </p:txBody>
      </p:sp>
      <p:sp>
        <p:nvSpPr>
          <p:cNvPr id="144" name="Shape 144"/>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p:nvPr>
            <p:ph type="title" hasCustomPrompt="1"/>
          </p:nvPr>
        </p:nvSpPr>
        <p:spPr>
          <a:xfrm>
            <a:off x="1778000" y="2298700"/>
            <a:ext cx="20828000" cy="4648200"/>
          </a:xfrm>
          <a:prstGeom prst="rect">
            <a:avLst/>
          </a:prstGeom>
        </p:spPr>
        <p:txBody>
          <a:bodyPr anchor="b"/>
          <a:lstStyle/>
          <a:p>
            <a:r>
              <a:t>标题文本</a:t>
            </a:r>
          </a:p>
        </p:txBody>
      </p:sp>
      <p:sp>
        <p:nvSpPr>
          <p:cNvPr id="12" name="Shape 12"/>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p:nvPr>
            <p:ph type="body" sz="quarter" idx="13" hasCustomPrompt="1"/>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r>
              <a:t>–Johnny Appleseed</a:t>
            </a:r>
          </a:p>
        </p:txBody>
      </p:sp>
      <p:sp>
        <p:nvSpPr>
          <p:cNvPr id="94" name="Shape 94"/>
          <p:cNvSpPr/>
          <p:nvPr>
            <p:ph type="body" sz="quarter" idx="14" hasCustomPrompt="1"/>
          </p:nvPr>
        </p:nvSpPr>
        <p:spPr>
          <a:xfrm>
            <a:off x="2387600" y="5975349"/>
            <a:ext cx="19621500" cy="1028701"/>
          </a:xfrm>
          <a:prstGeom prst="rect">
            <a:avLst/>
          </a:prstGeom>
        </p:spPr>
        <p:txBody>
          <a:bodyPr>
            <a:spAutoFit/>
          </a:bodyPr>
          <a:lstStyle>
            <a:lvl1pPr marL="0" indent="0" algn="ctr">
              <a:spcBef>
                <a:spcPts val="0"/>
              </a:spcBef>
              <a:buSzTx/>
              <a:buNone/>
            </a:lvl1pPr>
          </a:lstStyle>
          <a:p>
            <a:r>
              <a:t>“在此键入引文。”</a:t>
            </a:r>
          </a:p>
        </p:txBody>
      </p:sp>
      <p:sp>
        <p:nvSpPr>
          <p:cNvPr id="95" name="Shape 95"/>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Shape 10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17" name="Shape 117"/>
          <p:cNvSpPr/>
          <p:nvPr>
            <p:ph type="title" hasCustomPrompt="1"/>
          </p:nvPr>
        </p:nvSpPr>
        <p:spPr>
          <a:xfrm>
            <a:off x="6432550" y="549273"/>
            <a:ext cx="13989050" cy="2286003"/>
          </a:xfrm>
          <a:prstGeom prst="rect">
            <a:avLst/>
          </a:prstGeom>
        </p:spPr>
        <p:txBody>
          <a:bodyPr lIns="91437" tIns="91437" rIns="91437" bIns="91437"/>
          <a:lstStyle>
            <a:lvl1pPr defTabSz="1828800">
              <a:defRPr sz="8800">
                <a:latin typeface="Arial" panose="020B0604020202020204"/>
                <a:ea typeface="Arial" panose="020B0604020202020204"/>
                <a:cs typeface="Arial" panose="020B0604020202020204"/>
                <a:sym typeface="Arial" panose="020B0604020202020204"/>
              </a:defRPr>
            </a:lvl1pPr>
          </a:lstStyle>
          <a:p>
            <a:r>
              <a:t>标题文本</a:t>
            </a:r>
          </a:p>
        </p:txBody>
      </p:sp>
      <p:sp>
        <p:nvSpPr>
          <p:cNvPr id="118" name="Shape 118"/>
          <p:cNvSpPr/>
          <p:nvPr>
            <p:ph type="body" idx="1" hasCustomPrompt="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1pPr>
            <a:lvl2pPr marL="1614170" indent="-115697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2pPr>
            <a:lvl3pPr marL="1998345" indent="-1083945" defTabSz="1828800">
              <a:spcBef>
                <a:spcPts val="1400"/>
              </a:spcBef>
              <a:buClr>
                <a:srgbClr val="99CC00"/>
              </a:buClr>
              <a:buSzPct val="100000"/>
              <a:buFont typeface="Arial" panose="020B0604020202020204"/>
              <a:defRPr sz="6400">
                <a:latin typeface="Arial" panose="020B0604020202020204"/>
                <a:ea typeface="Arial" panose="020B0604020202020204"/>
                <a:cs typeface="Arial" panose="020B0604020202020204"/>
                <a:sym typeface="Arial" panose="020B0604020202020204"/>
              </a:defRPr>
            </a:lvl3pPr>
            <a:lvl4pPr marL="2669540" indent="-129794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4pPr>
            <a:lvl5pPr marL="3274060" indent="-144526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5pPr>
          </a:lstStyle>
          <a:p>
            <a:r>
              <a:t>正文级别 1</a:t>
            </a:r>
          </a:p>
          <a:p>
            <a:pPr lvl="1"/>
            <a:r>
              <a:t>正文级别 2</a:t>
            </a:r>
          </a:p>
          <a:p>
            <a:pPr lvl="2"/>
            <a:r>
              <a:t>正文级别 3</a:t>
            </a:r>
          </a:p>
          <a:p>
            <a:pPr lvl="3"/>
            <a:r>
              <a:t>正文级别 4</a:t>
            </a:r>
          </a:p>
          <a:p>
            <a:pPr lvl="4"/>
            <a:r>
              <a:t>正文级别 5</a:t>
            </a:r>
          </a:p>
        </p:txBody>
      </p:sp>
      <p:sp>
        <p:nvSpPr>
          <p:cNvPr id="119" name="Shape 119"/>
          <p:cNvSpPr/>
          <p:nvPr>
            <p:ph type="sldNum" sz="quarter" idx="2"/>
          </p:nvPr>
        </p:nvSpPr>
        <p:spPr>
          <a:xfrm>
            <a:off x="5984314" y="12477750"/>
            <a:ext cx="591112" cy="577643"/>
          </a:xfrm>
          <a:prstGeom prst="rect">
            <a:avLst/>
          </a:prstGeom>
        </p:spPr>
        <p:txBody>
          <a:bodyPr lIns="91437" tIns="91437" rIns="91437" bIns="91437"/>
          <a:lstStyle>
            <a:lvl1pPr algn="r" defTabSz="1828800">
              <a:defRPr sz="2800">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6" name="Shape 126"/>
          <p:cNvSpPr/>
          <p:nvPr>
            <p:ph type="title" hasCustomPrompt="1"/>
          </p:nvPr>
        </p:nvSpPr>
        <p:spPr>
          <a:xfrm>
            <a:off x="6432550" y="549273"/>
            <a:ext cx="13989050" cy="2286003"/>
          </a:xfrm>
          <a:prstGeom prst="rect">
            <a:avLst/>
          </a:prstGeom>
        </p:spPr>
        <p:txBody>
          <a:bodyPr lIns="91437" tIns="91437" rIns="91437" bIns="91437"/>
          <a:lstStyle>
            <a:lvl1pPr defTabSz="1828800">
              <a:defRPr sz="8800">
                <a:latin typeface="Arial" panose="020B0604020202020204"/>
                <a:ea typeface="Arial" panose="020B0604020202020204"/>
                <a:cs typeface="Arial" panose="020B0604020202020204"/>
                <a:sym typeface="Arial" panose="020B0604020202020204"/>
              </a:defRPr>
            </a:lvl1pPr>
          </a:lstStyle>
          <a:p>
            <a:r>
              <a:t>标题文本</a:t>
            </a:r>
          </a:p>
        </p:txBody>
      </p:sp>
      <p:sp>
        <p:nvSpPr>
          <p:cNvPr id="127" name="Shape 127"/>
          <p:cNvSpPr/>
          <p:nvPr>
            <p:ph type="body" idx="1" hasCustomPrompt="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1pPr>
            <a:lvl2pPr marL="1614170" indent="-115697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2pPr>
            <a:lvl3pPr marL="1998345" indent="-1083945" defTabSz="1828800">
              <a:spcBef>
                <a:spcPts val="1400"/>
              </a:spcBef>
              <a:buClr>
                <a:srgbClr val="99CC00"/>
              </a:buClr>
              <a:buSzPct val="100000"/>
              <a:buFont typeface="Arial" panose="020B0604020202020204"/>
              <a:defRPr sz="6400">
                <a:latin typeface="Arial" panose="020B0604020202020204"/>
                <a:ea typeface="Arial" panose="020B0604020202020204"/>
                <a:cs typeface="Arial" panose="020B0604020202020204"/>
                <a:sym typeface="Arial" panose="020B0604020202020204"/>
              </a:defRPr>
            </a:lvl3pPr>
            <a:lvl4pPr marL="2669540" indent="-129794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4pPr>
            <a:lvl5pPr marL="3274060" indent="-144526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5pPr>
          </a:lstStyle>
          <a:p>
            <a:r>
              <a:t>正文级别 1</a:t>
            </a:r>
          </a:p>
          <a:p>
            <a:pPr lvl="1"/>
            <a:r>
              <a:t>正文级别 2</a:t>
            </a:r>
          </a:p>
          <a:p>
            <a:pPr lvl="2"/>
            <a:r>
              <a:t>正文级别 3</a:t>
            </a:r>
          </a:p>
          <a:p>
            <a:pPr lvl="3"/>
            <a:r>
              <a:t>正文级别 4</a:t>
            </a:r>
          </a:p>
          <a:p>
            <a:pPr lvl="4"/>
            <a:r>
              <a:t>正文级别 5</a:t>
            </a:r>
          </a:p>
        </p:txBody>
      </p:sp>
      <p:sp>
        <p:nvSpPr>
          <p:cNvPr id="128" name="Shape 128"/>
          <p:cNvSpPr/>
          <p:nvPr>
            <p:ph type="sldNum" sz="quarter" idx="2"/>
          </p:nvPr>
        </p:nvSpPr>
        <p:spPr>
          <a:xfrm>
            <a:off x="5984314" y="12477750"/>
            <a:ext cx="591112" cy="577643"/>
          </a:xfrm>
          <a:prstGeom prst="rect">
            <a:avLst/>
          </a:prstGeom>
        </p:spPr>
        <p:txBody>
          <a:bodyPr lIns="91437" tIns="91437" rIns="91437" bIns="91437"/>
          <a:lstStyle>
            <a:lvl1pPr algn="r" defTabSz="1828800">
              <a:defRPr sz="2800">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35" name="Shape 135"/>
          <p:cNvSpPr/>
          <p:nvPr>
            <p:ph type="title" hasCustomPrompt="1"/>
          </p:nvPr>
        </p:nvSpPr>
        <p:spPr>
          <a:xfrm>
            <a:off x="6432550" y="549273"/>
            <a:ext cx="13989050" cy="2286003"/>
          </a:xfrm>
          <a:prstGeom prst="rect">
            <a:avLst/>
          </a:prstGeom>
        </p:spPr>
        <p:txBody>
          <a:bodyPr lIns="91437" tIns="91437" rIns="91437" bIns="91437"/>
          <a:lstStyle>
            <a:lvl1pPr defTabSz="1828800">
              <a:defRPr sz="8800">
                <a:latin typeface="Arial" panose="020B0604020202020204"/>
                <a:ea typeface="Arial" panose="020B0604020202020204"/>
                <a:cs typeface="Arial" panose="020B0604020202020204"/>
                <a:sym typeface="Arial" panose="020B0604020202020204"/>
              </a:defRPr>
            </a:lvl1pPr>
          </a:lstStyle>
          <a:p>
            <a:r>
              <a:t>标题文本</a:t>
            </a:r>
          </a:p>
        </p:txBody>
      </p:sp>
      <p:sp>
        <p:nvSpPr>
          <p:cNvPr id="136" name="Shape 136"/>
          <p:cNvSpPr/>
          <p:nvPr>
            <p:ph type="body" idx="1" hasCustomPrompt="1"/>
          </p:nvPr>
        </p:nvSpPr>
        <p:spPr>
          <a:xfrm>
            <a:off x="3962400" y="3200400"/>
            <a:ext cx="16459200" cy="9051926"/>
          </a:xfrm>
          <a:prstGeom prst="rect">
            <a:avLst/>
          </a:prstGeom>
        </p:spPr>
        <p:txBody>
          <a:bodyPr lIns="91437" tIns="91437" rIns="91437" bIns="91437" anchor="t"/>
          <a:lstStyle>
            <a:lvl1pPr marL="685800" indent="-68580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1pPr>
            <a:lvl2pPr marL="1614170" indent="-115697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2pPr>
            <a:lvl3pPr marL="1998345" indent="-1083945" defTabSz="1828800">
              <a:spcBef>
                <a:spcPts val="1400"/>
              </a:spcBef>
              <a:buClr>
                <a:srgbClr val="99CC00"/>
              </a:buClr>
              <a:buSzPct val="100000"/>
              <a:buFont typeface="Arial" panose="020B0604020202020204"/>
              <a:defRPr sz="6400">
                <a:latin typeface="Arial" panose="020B0604020202020204"/>
                <a:ea typeface="Arial" panose="020B0604020202020204"/>
                <a:cs typeface="Arial" panose="020B0604020202020204"/>
                <a:sym typeface="Arial" panose="020B0604020202020204"/>
              </a:defRPr>
            </a:lvl3pPr>
            <a:lvl4pPr marL="2669540" indent="-129794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4pPr>
            <a:lvl5pPr marL="3274060" indent="-1445260" defTabSz="1828800">
              <a:spcBef>
                <a:spcPts val="1400"/>
              </a:spcBef>
              <a:buClr>
                <a:srgbClr val="99CC00"/>
              </a:buClr>
              <a:buSzPct val="100000"/>
              <a:buFont typeface="Arial" panose="020B0604020202020204"/>
              <a:buChar char="»"/>
              <a:defRPr sz="6400">
                <a:latin typeface="Arial" panose="020B0604020202020204"/>
                <a:ea typeface="Arial" panose="020B0604020202020204"/>
                <a:cs typeface="Arial" panose="020B0604020202020204"/>
                <a:sym typeface="Arial" panose="020B0604020202020204"/>
              </a:defRPr>
            </a:lvl5pPr>
          </a:lstStyle>
          <a:p>
            <a:r>
              <a:t>正文级别 1</a:t>
            </a:r>
          </a:p>
          <a:p>
            <a:pPr lvl="1"/>
            <a:r>
              <a:t>正文级别 2</a:t>
            </a:r>
          </a:p>
          <a:p>
            <a:pPr lvl="2"/>
            <a:r>
              <a:t>正文级别 3</a:t>
            </a:r>
          </a:p>
          <a:p>
            <a:pPr lvl="3"/>
            <a:r>
              <a:t>正文级别 4</a:t>
            </a:r>
          </a:p>
          <a:p>
            <a:pPr lvl="4"/>
            <a:r>
              <a:t>正文级别 5</a:t>
            </a:r>
          </a:p>
        </p:txBody>
      </p:sp>
      <p:sp>
        <p:nvSpPr>
          <p:cNvPr id="137" name="Shape 137"/>
          <p:cNvSpPr/>
          <p:nvPr>
            <p:ph type="sldNum" sz="quarter" idx="2"/>
          </p:nvPr>
        </p:nvSpPr>
        <p:spPr>
          <a:xfrm>
            <a:off x="5984314" y="12477750"/>
            <a:ext cx="591112" cy="577643"/>
          </a:xfrm>
          <a:prstGeom prst="rect">
            <a:avLst/>
          </a:prstGeom>
        </p:spPr>
        <p:txBody>
          <a:bodyPr lIns="91437" tIns="91437" rIns="91437" bIns="91437"/>
          <a:lstStyle>
            <a:lvl1pPr algn="r" defTabSz="1828800">
              <a:defRPr sz="2800">
                <a:latin typeface="Arial" panose="020B0604020202020204"/>
                <a:ea typeface="Arial" panose="020B0604020202020204"/>
                <a:cs typeface="Arial" panose="020B0604020202020204"/>
                <a:sym typeface="Arial" panose="020B0604020202020204"/>
              </a:defRPr>
            </a:lvl1p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p:txBody>
      </p:sp>
      <p:sp>
        <p:nvSpPr>
          <p:cNvPr id="21" name="Shape 21"/>
          <p:cNvSpPr/>
          <p:nvPr>
            <p:ph type="title" hasCustomPrompt="1"/>
          </p:nvPr>
        </p:nvSpPr>
        <p:spPr>
          <a:xfrm>
            <a:off x="635000" y="9448800"/>
            <a:ext cx="23114000" cy="2006600"/>
          </a:xfrm>
          <a:prstGeom prst="rect">
            <a:avLst/>
          </a:prstGeom>
        </p:spPr>
        <p:txBody>
          <a:bodyPr anchor="b"/>
          <a:lstStyle/>
          <a:p>
            <a:r>
              <a:t>标题文本</a:t>
            </a:r>
          </a:p>
        </p:txBody>
      </p:sp>
      <p:sp>
        <p:nvSpPr>
          <p:cNvPr id="22" name="Shape 22"/>
          <p:cNvSpPr/>
          <p:nvPr>
            <p:ph type="body" sz="quarter" idx="1" hasCustomPrompt="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p:nvPr>
            <p:ph type="title" hasCustomPrompt="1"/>
          </p:nvPr>
        </p:nvSpPr>
        <p:spPr>
          <a:xfrm>
            <a:off x="1778000" y="4533900"/>
            <a:ext cx="20828000" cy="4648200"/>
          </a:xfrm>
          <a:prstGeom prst="rect">
            <a:avLst/>
          </a:prstGeom>
        </p:spPr>
        <p:txBody>
          <a:bodyPr/>
          <a:lstStyle/>
          <a:p>
            <a:r>
              <a:t>标题文本</a:t>
            </a:r>
          </a:p>
        </p:txBody>
      </p:sp>
      <p:sp>
        <p:nvSpPr>
          <p:cNvPr id="31" name="Shape 3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p:txBody>
      </p:sp>
      <p:sp>
        <p:nvSpPr>
          <p:cNvPr id="39" name="Shape 39"/>
          <p:cNvSpPr/>
          <p:nvPr>
            <p:ph type="title" hasCustomPrompt="1"/>
          </p:nvPr>
        </p:nvSpPr>
        <p:spPr>
          <a:xfrm>
            <a:off x="1651000" y="1104900"/>
            <a:ext cx="10223500" cy="5613400"/>
          </a:xfrm>
          <a:prstGeom prst="rect">
            <a:avLst/>
          </a:prstGeom>
        </p:spPr>
        <p:txBody>
          <a:bodyPr anchor="b"/>
          <a:lstStyle>
            <a:lvl1pPr>
              <a:defRPr sz="8400"/>
            </a:lvl1pPr>
          </a:lstStyle>
          <a:p>
            <a:r>
              <a:t>标题文本</a:t>
            </a:r>
          </a:p>
        </p:txBody>
      </p:sp>
      <p:sp>
        <p:nvSpPr>
          <p:cNvPr id="40" name="Shape 40"/>
          <p:cNvSpPr/>
          <p:nvPr>
            <p:ph type="body" sz="quarter" idx="1" hasCustomPrompt="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p:nvPr>
            <p:ph type="title" hasCustomPrompt="1"/>
          </p:nvPr>
        </p:nvSpPr>
        <p:spPr>
          <a:prstGeom prst="rect">
            <a:avLst/>
          </a:prstGeom>
        </p:spPr>
        <p:txBody>
          <a:bodyPr/>
          <a:lstStyle/>
          <a:p>
            <a:r>
              <a:t>标题文本</a:t>
            </a:r>
          </a:p>
        </p:txBody>
      </p:sp>
      <p:sp>
        <p:nvSpPr>
          <p:cNvPr id="49" name="Shape 49"/>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p:nvPr>
            <p:ph type="title" hasCustomPrompt="1"/>
          </p:nvPr>
        </p:nvSpPr>
        <p:spPr>
          <a:prstGeom prst="rect">
            <a:avLst/>
          </a:prstGeom>
        </p:spPr>
        <p:txBody>
          <a:bodyPr/>
          <a:lstStyle/>
          <a:p>
            <a:r>
              <a:t>标题文本</a:t>
            </a:r>
          </a:p>
        </p:txBody>
      </p:sp>
      <p:sp>
        <p:nvSpPr>
          <p:cNvPr id="57" name="Shape 57"/>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p:txBody>
      </p:sp>
      <p:sp>
        <p:nvSpPr>
          <p:cNvPr id="66" name="Shape 66"/>
          <p:cNvSpPr/>
          <p:nvPr>
            <p:ph type="title" hasCustomPrompt="1"/>
          </p:nvPr>
        </p:nvSpPr>
        <p:spPr>
          <a:prstGeom prst="rect">
            <a:avLst/>
          </a:prstGeom>
        </p:spPr>
        <p:txBody>
          <a:bodyPr/>
          <a:lstStyle/>
          <a:p>
            <a:r>
              <a:t>标题文本</a:t>
            </a:r>
          </a:p>
        </p:txBody>
      </p:sp>
      <p:sp>
        <p:nvSpPr>
          <p:cNvPr id="67" name="Shape 67"/>
          <p:cNvSpPr/>
          <p:nvPr>
            <p:ph type="body" sz="half" idx="1" hasCustomPrompt="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p:nvPr>
            <p:ph type="body" idx="1" hasCustomPrompt="1"/>
          </p:nvPr>
        </p:nvSpPr>
        <p:spPr>
          <a:xfrm>
            <a:off x="1689100" y="1778000"/>
            <a:ext cx="210058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Shape 8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标题文本</a:t>
            </a:r>
          </a:p>
        </p:txBody>
      </p:sp>
      <p:sp>
        <p:nvSpPr>
          <p:cNvPr id="3" name="Shape 3"/>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tif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8.tiff"/></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tiff"/></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tiff"/></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tif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tiff"/></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4.tiff"/><Relationship Id="rId1" Type="http://schemas.openxmlformats.org/officeDocument/2006/relationships/image" Target="../media/image43.tiff"/></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tiff"/></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tiff"/></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tif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tif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image" Target="../media/image12.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tif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tif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tiff"/><Relationship Id="rId1" Type="http://schemas.openxmlformats.org/officeDocument/2006/relationships/image" Target="../media/image17.tif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tiff"/></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tiff"/><Relationship Id="rId1" Type="http://schemas.openxmlformats.org/officeDocument/2006/relationships/image" Target="../media/image20.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24.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3.png"/><Relationship Id="rId1" Type="http://schemas.openxmlformats.org/officeDocument/2006/relationships/image" Target="../media/image3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p:nvPr>
            <p:ph type="ctrTitle"/>
          </p:nvPr>
        </p:nvSpPr>
        <p:spPr>
          <a:prstGeom prst="rect">
            <a:avLst/>
          </a:prstGeom>
        </p:spPr>
        <p:txBody>
          <a:bodyPr/>
          <a:lstStyle/>
          <a:p>
            <a:r>
              <a:t>软件科学基础概论</a:t>
            </a:r>
          </a:p>
        </p:txBody>
      </p:sp>
      <p:sp>
        <p:nvSpPr>
          <p:cNvPr id="158" name="Shape 158"/>
          <p:cNvSpPr/>
          <p:nvPr/>
        </p:nvSpPr>
        <p:spPr>
          <a:xfrm>
            <a:off x="1778000" y="8417759"/>
            <a:ext cx="20828000" cy="1587501"/>
          </a:xfrm>
          <a:prstGeom prst="rect">
            <a:avLst/>
          </a:prstGeom>
          <a:ln w="12700">
            <a:miter lim="400000"/>
          </a:ln>
        </p:spPr>
        <p:txBody>
          <a:bodyPr lIns="50800" tIns="50800" rIns="50800" bIns="50800">
            <a:normAutofit/>
          </a:bodyPr>
          <a:lstStyle>
            <a:lvl1pPr>
              <a:defRPr sz="4400"/>
            </a:lvl1pPr>
          </a:lstStyle>
          <a:p>
            <a:r>
              <a:rPr>
                <a:sym typeface="+mn-ea"/>
              </a:rPr>
              <a:t>孟宁</a:t>
            </a:r>
            <a:endParaRPr>
              <a:sym typeface="+mn-ea"/>
            </a:endParaRPr>
          </a:p>
          <a:p>
            <a:r>
              <a:rPr lang="en-US" altLang="zh-CN">
                <a:sym typeface="+mn-ea"/>
              </a:rPr>
              <a:t>mengning@ustc.edu.cn</a:t>
            </a:r>
            <a:endParaRPr lang="en-US" altLang="zh-CN">
              <a:sym typeface="+mn-ea"/>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p:nvPr>
            <p:ph type="title"/>
          </p:nvPr>
        </p:nvSpPr>
        <p:spPr>
          <a:prstGeom prst="rect">
            <a:avLst/>
          </a:prstGeom>
        </p:spPr>
        <p:txBody>
          <a:bodyPr/>
          <a:lstStyle/>
          <a:p>
            <a:r>
              <a:t>人类探索世界本源的脉络</a:t>
            </a:r>
          </a:p>
        </p:txBody>
      </p:sp>
      <p:sp>
        <p:nvSpPr>
          <p:cNvPr id="179" name="Shape 179"/>
          <p:cNvSpPr/>
          <p:nvPr>
            <p:ph type="body" idx="1"/>
          </p:nvPr>
        </p:nvSpPr>
        <p:spPr>
          <a:prstGeom prst="rect">
            <a:avLst/>
          </a:prstGeom>
        </p:spPr>
        <p:txBody>
          <a:bodyPr/>
          <a:lstStyle/>
          <a:p>
            <a:r>
              <a:t>	•	认识论</a:t>
            </a:r>
          </a:p>
          <a:p>
            <a:r>
              <a:t>从认知客观世界深入到对认知本身的探索。人类探索世界的本原的过程本身受到人类自身认知能力的局限，当先贤哲人认识到这一问题的时候，做出了“行有不得反求诸己”的方向性改变，也就是从探求世界的本体，转向到探寻认识世界本身的过程，心理学上有一个词叫元认知，也就是对认知过程本身的认知。认识论大概就是人类在进行元认知。从认知论的角度看，达尔文进化论总结出了生物演化的规律，黑格尔将认识划分为感性、知性和理性。由于人类的理性思维与人类语言具有显著的表里关系，于是哲学上开始聚焦于语言学研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p:nvPr>
            <p:ph type="title"/>
          </p:nvPr>
        </p:nvSpPr>
        <p:spPr>
          <a:prstGeom prst="rect">
            <a:avLst/>
          </a:prstGeom>
        </p:spPr>
        <p:txBody>
          <a:bodyPr/>
          <a:lstStyle/>
          <a:p>
            <a:r>
              <a:t>什么是MVVM？</a:t>
            </a:r>
          </a:p>
        </p:txBody>
      </p:sp>
      <p:sp>
        <p:nvSpPr>
          <p:cNvPr id="570" name="Shape 570"/>
          <p:cNvSpPr/>
          <p:nvPr>
            <p:ph type="body" idx="1"/>
          </p:nvPr>
        </p:nvSpPr>
        <p:spPr>
          <a:prstGeom prst="rect">
            <a:avLst/>
          </a:prstGeom>
        </p:spPr>
        <p:txBody>
          <a:bodyPr/>
          <a:lstStyle/>
          <a:p>
            <a:r>
              <a:t>MVVM即 Model-View-ViewModel，最早由微软提出来，借鉴了桌面应用程序的MVC模式的思想，是一种针对WPF、Silverlight、Windows Phone的设计模式，目前广泛应用于复杂的Javacript前端项目中。</a:t>
            </a:r>
          </a:p>
          <a:p>
            <a:r>
              <a:t>随着前端页面越来越复杂，用户对于交互性要求也越来越高，jQuery是远远不够的，于是MVVM被引入到Javascript前端开发中。</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2" name="pasted-image.tiff"/>
          <p:cNvPicPr>
            <a:picLocks noChangeAspect="1"/>
          </p:cNvPicPr>
          <p:nvPr/>
        </p:nvPicPr>
        <p:blipFill>
          <a:blip r:embed="rId1"/>
          <a:stretch>
            <a:fillRect/>
          </a:stretch>
        </p:blipFill>
        <p:spPr>
          <a:xfrm>
            <a:off x="8600006" y="3876602"/>
            <a:ext cx="13955194" cy="7413698"/>
          </a:xfrm>
          <a:prstGeom prst="rect">
            <a:avLst/>
          </a:prstGeom>
          <a:ln w="12700">
            <a:miter lim="400000"/>
            <a:headEnd/>
            <a:tailEnd/>
          </a:ln>
        </p:spPr>
      </p:pic>
      <p:sp>
        <p:nvSpPr>
          <p:cNvPr id="573" name="Shape 573"/>
          <p:cNvSpPr/>
          <p:nvPr>
            <p:ph type="title"/>
          </p:nvPr>
        </p:nvSpPr>
        <p:spPr>
          <a:prstGeom prst="rect">
            <a:avLst/>
          </a:prstGeom>
        </p:spPr>
        <p:txBody>
          <a:bodyPr/>
          <a:lstStyle/>
          <a:p>
            <a:r>
              <a:t>Vue.js框架的MVVM架构</a:t>
            </a:r>
          </a:p>
        </p:txBody>
      </p:sp>
      <p:sp>
        <p:nvSpPr>
          <p:cNvPr id="574" name="Shape 574"/>
          <p:cNvSpPr/>
          <p:nvPr>
            <p:ph type="body" sz="half" idx="1"/>
          </p:nvPr>
        </p:nvSpPr>
        <p:spPr>
          <a:xfrm>
            <a:off x="1689100" y="3238500"/>
            <a:ext cx="7526040" cy="9207500"/>
          </a:xfrm>
          <a:prstGeom prst="rect">
            <a:avLst/>
          </a:prstGeom>
        </p:spPr>
        <p:txBody>
          <a:bodyPr/>
          <a:lstStyle>
            <a:lvl1pPr marL="520700" indent="-520700" defTabSz="676910">
              <a:spcBef>
                <a:spcPts val="4800"/>
              </a:spcBef>
              <a:defRPr sz="4265"/>
            </a:lvl1pPr>
          </a:lstStyle>
          <a:p>
            <a:r>
              <a:t>在前端页面中，把Model用纯JavaScript对象表示，View负责显示，两者做到了最大限度的分离。把Model和View关联起来的就是ViewModel。ViewModel负责把Model的数据同步到View显示出来，还负责把View的修改同步回Model。以比较流行的Vue.js框架为例，MVVM架构示意图如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p:nvPr>
            <p:ph type="title"/>
          </p:nvPr>
        </p:nvSpPr>
        <p:spPr>
          <a:prstGeom prst="rect">
            <a:avLst/>
          </a:prstGeom>
        </p:spPr>
        <p:txBody>
          <a:bodyPr/>
          <a:lstStyle/>
          <a:p>
            <a:r>
              <a:t>MVVM的优点</a:t>
            </a:r>
          </a:p>
        </p:txBody>
      </p:sp>
      <p:sp>
        <p:nvSpPr>
          <p:cNvPr id="577" name="Shape 577"/>
          <p:cNvSpPr/>
          <p:nvPr>
            <p:ph type="body" idx="1"/>
          </p:nvPr>
        </p:nvSpPr>
        <p:spPr>
          <a:prstGeom prst="rect">
            <a:avLst/>
          </a:prstGeom>
        </p:spPr>
        <p:txBody>
          <a:bodyPr/>
          <a:lstStyle/>
          <a:p>
            <a:pPr marL="488950" indent="-488950" defTabSz="635635">
              <a:spcBef>
                <a:spcPts val="4500"/>
              </a:spcBef>
              <a:defRPr sz="4005"/>
            </a:pPr>
            <a:r>
              <a:t>MVVM模式和MVC模式一样，主要目的是分离视图（View）和模型（Model），有几大优点：</a:t>
            </a:r>
          </a:p>
          <a:p>
            <a:pPr marL="977900" lvl="1" indent="-488950" defTabSz="635635">
              <a:spcBef>
                <a:spcPts val="4500"/>
              </a:spcBef>
              <a:defRPr sz="4005"/>
            </a:pPr>
            <a:r>
              <a:t>低耦合。视图（View）可以独立于Model变化和修改，一个ViewModel可以绑定到不同的"View"上，当View变化的时候Model可以不变，当Model变化的时候View也可以不变。</a:t>
            </a:r>
          </a:p>
          <a:p>
            <a:pPr marL="977900" lvl="1" indent="-488950" defTabSz="635635">
              <a:spcBef>
                <a:spcPts val="4500"/>
              </a:spcBef>
              <a:defRPr sz="4005"/>
            </a:pPr>
            <a:r>
              <a:t>可重用性。你可以把一些视图逻辑放在一个ViewModel里面，让很多View重用这段视图逻辑。</a:t>
            </a:r>
          </a:p>
          <a:p>
            <a:pPr marL="977900" lvl="1" indent="-488950" defTabSz="635635">
              <a:spcBef>
                <a:spcPts val="4500"/>
              </a:spcBef>
              <a:defRPr sz="4005"/>
            </a:pPr>
            <a:r>
              <a:t>独立开发。开发人员可以专注于业务逻辑和数据的开发（ViewModel），设计人员可以专注于页面设计。</a:t>
            </a:r>
          </a:p>
          <a:p>
            <a:pPr marL="977900" lvl="1" indent="-488950" defTabSz="635635">
              <a:spcBef>
                <a:spcPts val="4500"/>
              </a:spcBef>
              <a:defRPr sz="4005"/>
            </a:pPr>
            <a:r>
              <a:t>可测试。界面素来是比较难于测试的，测试可以针对ViewModel来写。</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p:nvPr>
            <p:ph type="title"/>
          </p:nvPr>
        </p:nvSpPr>
        <p:spPr>
          <a:prstGeom prst="rect">
            <a:avLst/>
          </a:prstGeom>
        </p:spPr>
        <p:txBody>
          <a:bodyPr/>
          <a:lstStyle/>
          <a:p>
            <a:r>
              <a:t>Vue.js的基本用法</a:t>
            </a:r>
          </a:p>
        </p:txBody>
      </p:sp>
      <p:sp>
        <p:nvSpPr>
          <p:cNvPr id="580" name="Shape 580"/>
          <p:cNvSpPr/>
          <p:nvPr>
            <p:ph type="body" sz="half" idx="1"/>
          </p:nvPr>
        </p:nvSpPr>
        <p:spPr>
          <a:xfrm>
            <a:off x="1689100" y="3238500"/>
            <a:ext cx="21005800" cy="4330998"/>
          </a:xfrm>
          <a:prstGeom prst="rect">
            <a:avLst/>
          </a:prstGeom>
        </p:spPr>
        <p:txBody>
          <a:bodyPr/>
          <a:lstStyle/>
          <a:p>
            <a:pPr marL="603250" indent="-603250" defTabSz="784225">
              <a:spcBef>
                <a:spcPts val="5600"/>
              </a:spcBef>
              <a:defRPr sz="4940"/>
            </a:pPr>
            <a:r>
              <a:t>为了展现MVVM的威力，我们先用Vue.js写一个简单的范例，从用户开发者的角度来体会MVVM的良好特性。</a:t>
            </a:r>
          </a:p>
          <a:p>
            <a:pPr marL="603250" indent="-603250" defTabSz="784225">
              <a:spcBef>
                <a:spcPts val="5600"/>
              </a:spcBef>
              <a:defRPr sz="4940"/>
            </a:pPr>
            <a:r>
              <a:t>我们现在的目标是尽快用起来，所以最简单的方法是直接在HTML代码中像引用jQuery一样引用Vue.js。</a:t>
            </a:r>
          </a:p>
        </p:txBody>
      </p:sp>
      <p:sp>
        <p:nvSpPr>
          <p:cNvPr id="581" name="Shape 581"/>
          <p:cNvSpPr/>
          <p:nvPr/>
        </p:nvSpPr>
        <p:spPr>
          <a:xfrm>
            <a:off x="5534977" y="8026399"/>
            <a:ext cx="13314046" cy="3403601"/>
          </a:xfrm>
          <a:prstGeom prst="rect">
            <a:avLst/>
          </a:prstGeom>
          <a:ln w="12700">
            <a:miter lim="400000"/>
          </a:ln>
        </p:spPr>
        <p:txBody>
          <a:bodyPr wrap="none" lIns="50800" tIns="50800" rIns="50800" bIns="50800" anchor="ctr">
            <a:spAutoFit/>
          </a:bodyPr>
          <a:lstStyle/>
          <a:p>
            <a:pPr algn="l"/>
            <a:r>
              <a:t>&lt;!-- 引用网上的Vue.js --&gt;</a:t>
            </a:r>
          </a:p>
          <a:p>
            <a:pPr algn="l"/>
            <a:r>
              <a:t>&lt;script src="https://unpkg.com/vue"&gt;&lt;/script&gt;</a:t>
            </a:r>
          </a:p>
          <a:p>
            <a:pPr algn="l"/>
            <a:r>
              <a:t>&lt;!-- 或者下载下来本地引用Vue.js --&gt;</a:t>
            </a:r>
          </a:p>
          <a:p>
            <a:pPr algn="l"/>
            <a:r>
              <a:t>&lt;script src="/static/js/vue.js"&gt;&lt;/script&gt;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 name="Shape 583"/>
          <p:cNvSpPr/>
          <p:nvPr>
            <p:ph type="title"/>
          </p:nvPr>
        </p:nvSpPr>
        <p:spPr>
          <a:prstGeom prst="rect">
            <a:avLst/>
          </a:prstGeom>
        </p:spPr>
        <p:txBody>
          <a:bodyPr/>
          <a:lstStyle/>
          <a:p>
            <a:r>
              <a:t>Vue.js的基本用法</a:t>
            </a:r>
          </a:p>
        </p:txBody>
      </p:sp>
      <p:sp>
        <p:nvSpPr>
          <p:cNvPr id="584" name="Shape 584"/>
          <p:cNvSpPr/>
          <p:nvPr>
            <p:ph type="body" sz="half" idx="1"/>
          </p:nvPr>
        </p:nvSpPr>
        <p:spPr>
          <a:xfrm>
            <a:off x="1689100" y="3238500"/>
            <a:ext cx="10926267" cy="6203256"/>
          </a:xfrm>
          <a:prstGeom prst="rect">
            <a:avLst/>
          </a:prstGeom>
        </p:spPr>
        <p:txBody>
          <a:bodyPr/>
          <a:lstStyle/>
          <a:p>
            <a:pPr marL="514350" indent="-514350" defTabSz="668655">
              <a:spcBef>
                <a:spcPts val="4700"/>
              </a:spcBef>
              <a:defRPr sz="4210"/>
            </a:pPr>
            <a:r>
              <a:t>我们的Model是一个JavaScript对象，</a:t>
            </a:r>
          </a:p>
          <a:p>
            <a:pPr marL="514350" indent="-514350" defTabSz="668655">
              <a:spcBef>
                <a:spcPts val="4700"/>
              </a:spcBef>
              <a:defRPr sz="4210"/>
            </a:pPr>
            <a:r>
              <a:t>负责显示的是DOM节点可以用{{ message }}来引用Model的属性，也就是View了。</a:t>
            </a:r>
          </a:p>
          <a:p>
            <a:pPr marL="514350" indent="-514350" defTabSz="668655">
              <a:spcBef>
                <a:spcPts val="4700"/>
              </a:spcBef>
              <a:defRPr sz="4210"/>
            </a:pPr>
            <a:r>
              <a:t>其中v-on:click="reverseMessage"用来跟踪DOM的点击事件调用reverseMessage方法。</a:t>
            </a:r>
          </a:p>
        </p:txBody>
      </p:sp>
      <p:sp>
        <p:nvSpPr>
          <p:cNvPr id="585" name="Shape 585"/>
          <p:cNvSpPr/>
          <p:nvPr/>
        </p:nvSpPr>
        <p:spPr>
          <a:xfrm>
            <a:off x="13306107" y="3759199"/>
            <a:ext cx="16823056" cy="6959601"/>
          </a:xfrm>
          <a:prstGeom prst="rect">
            <a:avLst/>
          </a:prstGeom>
          <a:ln w="12700">
            <a:miter lim="400000"/>
          </a:ln>
        </p:spPr>
        <p:txBody>
          <a:bodyPr wrap="none" lIns="50800" tIns="50800" rIns="50800" bIns="50800" anchor="ctr">
            <a:spAutoFit/>
          </a:bodyPr>
          <a:lstStyle/>
          <a:p>
            <a:pPr algn="l"/>
            <a:r>
              <a:t>  {</a:t>
            </a:r>
          </a:p>
          <a:p>
            <a:pPr algn="l"/>
            <a:r>
              <a:t>        message: 'Hello Vue!'</a:t>
            </a:r>
          </a:p>
          <a:p>
            <a:pPr algn="l"/>
            <a:r>
              <a:t>  }</a:t>
            </a:r>
          </a:p>
          <a:p>
            <a:pPr algn="l"/>
          </a:p>
          <a:p>
            <a:pPr algn="l"/>
            <a:r>
              <a:t>     methods: {</a:t>
            </a:r>
          </a:p>
          <a:p>
            <a:pPr algn="l"/>
            <a:r>
              <a:t>        reverseMessage: function () {</a:t>
            </a:r>
          </a:p>
          <a:p>
            <a:pPr algn="l"/>
            <a:r>
              <a:t>          this.message = this.message.split('').reverse().join('')</a:t>
            </a:r>
          </a:p>
          <a:p>
            <a:pPr algn="l"/>
            <a:r>
              <a:t>        }</a:t>
            </a:r>
          </a:p>
          <a:p>
            <a:pPr algn="l"/>
            <a:r>
              <a:t>     }</a:t>
            </a:r>
          </a:p>
        </p:txBody>
      </p:sp>
      <p:sp>
        <p:nvSpPr>
          <p:cNvPr id="586" name="Shape 586"/>
          <p:cNvSpPr/>
          <p:nvPr/>
        </p:nvSpPr>
        <p:spPr>
          <a:xfrm>
            <a:off x="2304097" y="9702799"/>
            <a:ext cx="19420206" cy="3149601"/>
          </a:xfrm>
          <a:prstGeom prst="rect">
            <a:avLst/>
          </a:prstGeom>
          <a:ln w="12700">
            <a:miter lim="400000"/>
          </a:ln>
        </p:spPr>
        <p:txBody>
          <a:bodyPr wrap="none" lIns="50800" tIns="50800" rIns="50800" bIns="50800" anchor="ctr">
            <a:spAutoFit/>
          </a:bodyPr>
          <a:lstStyle/>
          <a:p>
            <a:pPr algn="l"/>
            <a:r>
              <a:t>&lt;div id="app"&gt;</a:t>
            </a:r>
          </a:p>
          <a:p>
            <a:pPr algn="l"/>
            <a:r>
              <a:t>  &lt;p&gt;{{ message }}&lt;/p&gt;</a:t>
            </a:r>
          </a:p>
          <a:p>
            <a:pPr algn="l"/>
            <a:r>
              <a:t>  &lt;button v-on:click="reverseMessage"&gt;Reverse Message&lt;/button&gt;</a:t>
            </a:r>
          </a:p>
          <a:p>
            <a:pPr algn="l"/>
            <a:r>
              <a:t>&lt;/div&gt;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p:nvPr>
            <p:ph type="title"/>
          </p:nvPr>
        </p:nvSpPr>
        <p:spPr>
          <a:prstGeom prst="rect">
            <a:avLst/>
          </a:prstGeom>
        </p:spPr>
        <p:txBody>
          <a:bodyPr/>
          <a:lstStyle>
            <a:lvl1pPr algn="r"/>
          </a:lstStyle>
          <a:p>
            <a:r>
              <a:t>Vue.js的基本用法</a:t>
            </a:r>
          </a:p>
        </p:txBody>
      </p:sp>
      <p:sp>
        <p:nvSpPr>
          <p:cNvPr id="589" name="Shape 589"/>
          <p:cNvSpPr/>
          <p:nvPr>
            <p:ph type="body" sz="half" idx="1"/>
          </p:nvPr>
        </p:nvSpPr>
        <p:spPr>
          <a:xfrm>
            <a:off x="13267928" y="3238500"/>
            <a:ext cx="9426972" cy="9207500"/>
          </a:xfrm>
          <a:prstGeom prst="rect">
            <a:avLst/>
          </a:prstGeom>
        </p:spPr>
        <p:txBody>
          <a:bodyPr/>
          <a:lstStyle>
            <a:lvl1pPr marL="476250" indent="-476250" defTabSz="619125">
              <a:spcBef>
                <a:spcPts val="4400"/>
              </a:spcBef>
              <a:defRPr sz="3900"/>
            </a:lvl1pPr>
          </a:lstStyle>
          <a:p>
            <a:r>
              <a:t>我们在创建Vue对象的时候将View的id="app"与Model（JavaScript对象定义的data）绑定起来，这样'Hello Vue!'就会自动更新到View DOM元素中。View DOM元素button上的事件click绑定Vue对象的方法reverseMessage，这样点击button按钮就能触发reverseMessage，reverseMessage方法只是修改了Model中JavaScript对象定义的message，而页面却能神奇地自动更新message。就是模型数据绑定和DOM事件监听。如下完整代码来自https://vuejs.org/v2/guide/，该页面上也有如下代码的运行演示。</a:t>
            </a:r>
          </a:p>
        </p:txBody>
      </p:sp>
      <p:sp>
        <p:nvSpPr>
          <p:cNvPr id="590" name="Shape 590"/>
          <p:cNvSpPr/>
          <p:nvPr/>
        </p:nvSpPr>
        <p:spPr>
          <a:xfrm>
            <a:off x="1543367" y="838199"/>
            <a:ext cx="11909680" cy="12446001"/>
          </a:xfrm>
          <a:prstGeom prst="rect">
            <a:avLst/>
          </a:prstGeom>
          <a:ln w="12700">
            <a:miter lim="400000"/>
          </a:ln>
        </p:spPr>
        <p:txBody>
          <a:bodyPr wrap="none" lIns="50800" tIns="50800" rIns="50800" bIns="50800" anchor="ctr">
            <a:spAutoFit/>
          </a:bodyPr>
          <a:lstStyle/>
          <a:p>
            <a:pPr algn="l">
              <a:defRPr sz="3000"/>
            </a:pPr>
            <a:r>
              <a:t>&lt;!DOCTYPE html&gt;</a:t>
            </a:r>
          </a:p>
          <a:p>
            <a:pPr algn="l">
              <a:defRPr sz="3000"/>
            </a:pPr>
            <a:r>
              <a:t>&lt;html&gt;</a:t>
            </a:r>
          </a:p>
          <a:p>
            <a:pPr algn="l">
              <a:defRPr sz="3000"/>
            </a:pPr>
            <a:r>
              <a:t>&lt;head&gt;</a:t>
            </a:r>
          </a:p>
          <a:p>
            <a:pPr algn="l">
              <a:defRPr sz="3000"/>
            </a:pPr>
            <a:r>
              <a:t>  &lt;title&gt;My first Vue app&lt;/title&gt;</a:t>
            </a:r>
          </a:p>
          <a:p>
            <a:pPr algn="l">
              <a:defRPr sz="3000"/>
            </a:pPr>
            <a:r>
              <a:t>  &lt;script src="https://unpkg.com/vue"&gt;&lt;/script&gt;</a:t>
            </a:r>
          </a:p>
          <a:p>
            <a:pPr algn="l">
              <a:defRPr sz="3000"/>
            </a:pPr>
            <a:r>
              <a:t>&lt;/head&gt;</a:t>
            </a:r>
          </a:p>
          <a:p>
            <a:pPr algn="l">
              <a:defRPr sz="3000"/>
            </a:pPr>
            <a:r>
              <a:t>&lt;body&gt;</a:t>
            </a:r>
          </a:p>
          <a:p>
            <a:pPr algn="l">
              <a:defRPr sz="3000"/>
            </a:pPr>
            <a:r>
              <a:t>  &lt;div id="app"&gt;</a:t>
            </a:r>
          </a:p>
          <a:p>
            <a:pPr algn="l">
              <a:defRPr sz="3000"/>
            </a:pPr>
            <a:r>
              <a:t>    &lt;p&gt;{{ message }}&lt;/p&gt;</a:t>
            </a:r>
          </a:p>
          <a:p>
            <a:pPr algn="l">
              <a:defRPr sz="3000"/>
            </a:pPr>
            <a:r>
              <a:t>    &lt;button v-on:click="reverseMessage"&gt;Reverse Message&lt;/button&gt;</a:t>
            </a:r>
          </a:p>
          <a:p>
            <a:pPr algn="l">
              <a:defRPr sz="3000"/>
            </a:pPr>
            <a:r>
              <a:t>  &lt;/div&gt;</a:t>
            </a:r>
          </a:p>
          <a:p>
            <a:pPr algn="l">
              <a:defRPr sz="3000"/>
            </a:pPr>
          </a:p>
          <a:p>
            <a:pPr algn="l">
              <a:defRPr sz="3000"/>
            </a:pPr>
            <a:r>
              <a:t>  &lt;script&gt;</a:t>
            </a:r>
          </a:p>
          <a:p>
            <a:pPr algn="l">
              <a:defRPr sz="3000"/>
            </a:pPr>
            <a:r>
              <a:t>    var app = new Vue({</a:t>
            </a:r>
          </a:p>
          <a:p>
            <a:pPr algn="l">
              <a:defRPr sz="3000"/>
            </a:pPr>
            <a:r>
              <a:t>      el: '#app',</a:t>
            </a:r>
          </a:p>
          <a:p>
            <a:pPr algn="l">
              <a:defRPr sz="3000"/>
            </a:pPr>
            <a:r>
              <a:t>      data: {</a:t>
            </a:r>
          </a:p>
          <a:p>
            <a:pPr algn="l">
              <a:defRPr sz="3000"/>
            </a:pPr>
            <a:r>
              <a:t>        message: 'Hello Vue.js!'</a:t>
            </a:r>
          </a:p>
          <a:p>
            <a:pPr algn="l">
              <a:defRPr sz="3000"/>
            </a:pPr>
            <a:r>
              <a:t>      },</a:t>
            </a:r>
          </a:p>
          <a:p>
            <a:pPr algn="l">
              <a:defRPr sz="3000"/>
            </a:pPr>
            <a:r>
              <a:t>      methods: {</a:t>
            </a:r>
          </a:p>
          <a:p>
            <a:pPr algn="l">
              <a:defRPr sz="3000"/>
            </a:pPr>
            <a:r>
              <a:t>        reverseMessage: function () {</a:t>
            </a:r>
          </a:p>
          <a:p>
            <a:pPr algn="l">
              <a:defRPr sz="3000"/>
            </a:pPr>
            <a:r>
              <a:t>          this.message = this.message.split('').reverse().join('')</a:t>
            </a:r>
          </a:p>
          <a:p>
            <a:pPr algn="l">
              <a:defRPr sz="3000"/>
            </a:pPr>
            <a:r>
              <a:t>        }</a:t>
            </a:r>
          </a:p>
          <a:p>
            <a:pPr algn="l">
              <a:defRPr sz="3000"/>
            </a:pPr>
            <a:r>
              <a:t>      }</a:t>
            </a:r>
          </a:p>
          <a:p>
            <a:pPr algn="l">
              <a:defRPr sz="3000"/>
            </a:pPr>
            <a:r>
              <a:t>    })</a:t>
            </a:r>
          </a:p>
          <a:p>
            <a:pPr algn="l">
              <a:defRPr sz="3000"/>
            </a:pPr>
            <a:r>
              <a:t>  &lt;/script&gt;</a:t>
            </a:r>
          </a:p>
          <a:p>
            <a:pPr algn="l">
              <a:defRPr sz="3000"/>
            </a:pPr>
            <a:r>
              <a:t>&lt;/body&gt;</a:t>
            </a:r>
          </a:p>
          <a:p>
            <a:pPr algn="l">
              <a:defRPr sz="3000"/>
            </a:pPr>
            <a:r>
              <a:t>&lt;/html&gt;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 name="Shape 592"/>
          <p:cNvSpPr/>
          <p:nvPr>
            <p:ph type="title"/>
          </p:nvPr>
        </p:nvSpPr>
        <p:spPr>
          <a:prstGeom prst="rect">
            <a:avLst/>
          </a:prstGeom>
        </p:spPr>
        <p:txBody>
          <a:bodyPr/>
          <a:lstStyle/>
          <a:p>
            <a:r>
              <a:t>Vue.js背后MVVM模型的秘密</a:t>
            </a:r>
          </a:p>
        </p:txBody>
      </p:sp>
      <p:sp>
        <p:nvSpPr>
          <p:cNvPr id="593" name="Shape 593"/>
          <p:cNvSpPr/>
          <p:nvPr>
            <p:ph type="body" idx="1"/>
          </p:nvPr>
        </p:nvSpPr>
        <p:spPr>
          <a:prstGeom prst="rect">
            <a:avLst/>
          </a:prstGeom>
        </p:spPr>
        <p:txBody>
          <a:bodyPr/>
          <a:lstStyle/>
          <a:p>
            <a:r>
              <a:t>Vue.js是一个前端构建数据驱动的Web界面的库，主要的特色是响应式的数据绑定，区别于以往的命令式用法。也就是在this.message = this.message.split('').reverse().join('')的过程中，拦截'='的过程，从而实现模型和视图自动同步更新的功能。而不需要显式地使用命令更新视图。Vue.js如何做到这一点的呢？</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 name="Shape 595"/>
          <p:cNvSpPr/>
          <p:nvPr>
            <p:ph type="title"/>
          </p:nvPr>
        </p:nvSpPr>
        <p:spPr>
          <a:prstGeom prst="rect">
            <a:avLst/>
          </a:prstGeom>
        </p:spPr>
        <p:txBody>
          <a:bodyPr/>
          <a:lstStyle>
            <a:lvl1pPr algn="l"/>
          </a:lstStyle>
          <a:p>
            <a:r>
              <a:t>Object.defineProperty</a:t>
            </a:r>
          </a:p>
        </p:txBody>
      </p:sp>
      <p:sp>
        <p:nvSpPr>
          <p:cNvPr id="596" name="Shape 596"/>
          <p:cNvSpPr/>
          <p:nvPr>
            <p:ph type="body" sz="half" idx="1"/>
          </p:nvPr>
        </p:nvSpPr>
        <p:spPr>
          <a:xfrm>
            <a:off x="1689100" y="3238500"/>
            <a:ext cx="7481094" cy="9207500"/>
          </a:xfrm>
          <a:prstGeom prst="rect">
            <a:avLst/>
          </a:prstGeom>
        </p:spPr>
        <p:txBody>
          <a:bodyPr/>
          <a:lstStyle>
            <a:lvl1pPr marL="622300" indent="-622300" defTabSz="808990">
              <a:spcBef>
                <a:spcPts val="5700"/>
              </a:spcBef>
              <a:defRPr sz="5095"/>
            </a:lvl1pPr>
          </a:lstStyle>
          <a:p>
            <a:r>
              <a:t>首先把一个普通对象作为参数创建Vue对象时，Vue.js将遍历data的属性，用 Object.defineProperty 将要观察的对象“=”操作转化为getter/setter，以便拦截对象赋值与取值操作，称之为Observer；</a:t>
            </a:r>
          </a:p>
        </p:txBody>
      </p:sp>
      <p:sp>
        <p:nvSpPr>
          <p:cNvPr id="597" name="Shape 597"/>
          <p:cNvSpPr/>
          <p:nvPr/>
        </p:nvSpPr>
        <p:spPr>
          <a:xfrm>
            <a:off x="9309100" y="2381250"/>
            <a:ext cx="13258800" cy="11836401"/>
          </a:xfrm>
          <a:prstGeom prst="rect">
            <a:avLst/>
          </a:prstGeom>
          <a:ln w="12700">
            <a:miter lim="400000"/>
          </a:ln>
        </p:spPr>
        <p:txBody>
          <a:bodyPr wrap="none" lIns="50800" tIns="50800" rIns="50800" bIns="50800" anchor="ctr">
            <a:spAutoFit/>
          </a:bodyPr>
          <a:lstStyle/>
          <a:p>
            <a:pPr algn="l">
              <a:defRPr sz="3000"/>
            </a:pPr>
          </a:p>
          <a:p>
            <a:pPr algn="l">
              <a:defRPr sz="3000"/>
            </a:pPr>
            <a:r>
              <a:t>//遍历data用Object.defineProperty 将要观察的对象“=”操作转化为getter/setter</a:t>
            </a:r>
          </a:p>
          <a:p>
            <a:pPr algn="l">
              <a:defRPr sz="3000"/>
            </a:pPr>
            <a:r>
              <a:t>Observer.prototype.transform = function(data){</a:t>
            </a:r>
          </a:p>
          <a:p>
            <a:pPr algn="l">
              <a:defRPr sz="3000"/>
            </a:pPr>
            <a:r>
              <a:t>    for(var key in data){</a:t>
            </a:r>
          </a:p>
          <a:p>
            <a:pPr algn="l">
              <a:defRPr sz="3000"/>
            </a:pPr>
            <a:r>
              <a:t>        var value = data[key];</a:t>
            </a:r>
          </a:p>
          <a:p>
            <a:pPr algn="l">
              <a:defRPr sz="3000"/>
            </a:pPr>
            <a:r>
              <a:t>        Object.defineProperty(data, key, {</a:t>
            </a:r>
          </a:p>
          <a:p>
            <a:pPr algn="l">
              <a:defRPr sz="3000"/>
            </a:pPr>
            <a:r>
              <a:t>            enumerable:true,</a:t>
            </a:r>
          </a:p>
          <a:p>
            <a:pPr algn="l">
              <a:defRPr sz="3000"/>
            </a:pPr>
            <a:r>
              <a:t>            configurable:true,</a:t>
            </a:r>
          </a:p>
          <a:p>
            <a:pPr algn="l">
              <a:defRPr sz="3000"/>
            </a:pPr>
            <a:r>
              <a:t>            get:function(){</a:t>
            </a:r>
          </a:p>
          <a:p>
            <a:pPr algn="l">
              <a:defRPr sz="3000"/>
            </a:pPr>
            <a:r>
              <a:t>                return value;</a:t>
            </a:r>
          </a:p>
          <a:p>
            <a:pPr algn="l">
              <a:defRPr sz="3000"/>
            </a:pPr>
            <a:r>
              <a:t>            },</a:t>
            </a:r>
          </a:p>
          <a:p>
            <a:pPr algn="l">
              <a:defRPr sz="3000"/>
            </a:pPr>
            <a:r>
              <a:t>            set:function(newVal){</a:t>
            </a:r>
          </a:p>
          <a:p>
            <a:pPr algn="l">
              <a:defRPr sz="3000"/>
            </a:pPr>
            <a:r>
              <a:t>                if(newVal == value){</a:t>
            </a:r>
          </a:p>
          <a:p>
            <a:pPr algn="l">
              <a:defRPr sz="3000"/>
            </a:pPr>
            <a:r>
              <a:t>                    return;</a:t>
            </a:r>
          </a:p>
          <a:p>
            <a:pPr algn="l">
              <a:defRPr sz="3000"/>
            </a:pPr>
            <a:r>
              <a:t>                }</a:t>
            </a:r>
          </a:p>
          <a:p>
            <a:pPr algn="l">
              <a:defRPr sz="3000"/>
            </a:pPr>
            <a:r>
              <a:t>                //遍历newVal</a:t>
            </a:r>
          </a:p>
          <a:p>
            <a:pPr algn="l">
              <a:defRPr sz="3000"/>
            </a:pPr>
            <a:r>
              <a:t>                this.transform(newVal);</a:t>
            </a:r>
          </a:p>
          <a:p>
            <a:pPr algn="l">
              <a:defRPr sz="3000"/>
            </a:pPr>
            <a:r>
              <a:t>                data[key] = newVal;//赋值还会调用set方法死循环了</a:t>
            </a:r>
          </a:p>
          <a:p>
            <a:pPr algn="l">
              <a:defRPr sz="3000"/>
            </a:pPr>
            <a:r>
              <a:t>            }</a:t>
            </a:r>
          </a:p>
          <a:p>
            <a:pPr algn="l">
              <a:defRPr sz="3000"/>
            </a:pPr>
            <a:r>
              <a:t>        });</a:t>
            </a:r>
          </a:p>
          <a:p>
            <a:pPr algn="l">
              <a:defRPr sz="3000"/>
            </a:pPr>
          </a:p>
          <a:p>
            <a:pPr algn="l">
              <a:defRPr sz="3000"/>
            </a:pPr>
            <a:r>
              <a:t>        //递归处理</a:t>
            </a:r>
          </a:p>
          <a:p>
            <a:pPr algn="l">
              <a:defRPr sz="3000"/>
            </a:pPr>
            <a:r>
              <a:t>        this.transform(value);</a:t>
            </a:r>
          </a:p>
          <a:p>
            <a:pPr algn="l">
              <a:defRPr sz="3000"/>
            </a:pPr>
            <a:r>
              <a:t>    }</a:t>
            </a:r>
          </a:p>
          <a:p>
            <a:pPr algn="l">
              <a:defRPr sz="3000"/>
            </a:pPr>
            <a:r>
              <a:t>};</a:t>
            </a:r>
          </a:p>
        </p:txBody>
      </p:sp>
      <p:sp>
        <p:nvSpPr>
          <p:cNvPr id="598" name="Shape 598"/>
          <p:cNvSpPr/>
          <p:nvPr/>
        </p:nvSpPr>
        <p:spPr>
          <a:xfrm>
            <a:off x="15347314" y="5924550"/>
            <a:ext cx="8207503" cy="3835401"/>
          </a:xfrm>
          <a:prstGeom prst="rect">
            <a:avLst/>
          </a:prstGeom>
          <a:ln w="12700">
            <a:miter lim="400000"/>
          </a:ln>
        </p:spPr>
        <p:txBody>
          <a:bodyPr wrap="none" lIns="50800" tIns="50800" rIns="50800" bIns="50800" anchor="ctr">
            <a:spAutoFit/>
          </a:bodyPr>
          <a:lstStyle/>
          <a:p>
            <a:pPr algn="l">
              <a:defRPr sz="3000"/>
            </a:pPr>
            <a:r>
              <a:t>//客户端把一个普通对象作为参数创建Vue对象时</a:t>
            </a:r>
          </a:p>
          <a:p>
            <a:pPr algn="l">
              <a:defRPr sz="3000"/>
            </a:pPr>
            <a:r>
              <a:t>    var app = new Vue({</a:t>
            </a:r>
          </a:p>
          <a:p>
            <a:pPr algn="l">
              <a:defRPr sz="3000"/>
            </a:pPr>
            <a:r>
              <a:t>      el: '#app',</a:t>
            </a:r>
          </a:p>
          <a:p>
            <a:pPr algn="l">
              <a:defRPr sz="3000"/>
            </a:pPr>
            <a:r>
              <a:t>      data: {</a:t>
            </a:r>
          </a:p>
          <a:p>
            <a:pPr algn="l">
              <a:defRPr sz="3000"/>
            </a:pPr>
            <a:r>
              <a:t>        message: 'Hello Vue.js!'</a:t>
            </a:r>
          </a:p>
          <a:p>
            <a:pPr algn="l">
              <a:defRPr sz="3000"/>
            </a:pPr>
            <a:r>
              <a:t>      },</a:t>
            </a:r>
          </a:p>
          <a:p>
            <a:pPr algn="l">
              <a:defRPr sz="3000"/>
            </a:pPr>
            <a:r>
              <a: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 name="Shape 600"/>
          <p:cNvSpPr/>
          <p:nvPr>
            <p:ph type="title"/>
          </p:nvPr>
        </p:nvSpPr>
        <p:spPr>
          <a:prstGeom prst="rect">
            <a:avLst/>
          </a:prstGeom>
        </p:spPr>
        <p:txBody>
          <a:bodyPr/>
          <a:lstStyle/>
          <a:p>
            <a:r>
              <a:t>编译视图模板的主要工作</a:t>
            </a:r>
          </a:p>
        </p:txBody>
      </p:sp>
      <p:sp>
        <p:nvSpPr>
          <p:cNvPr id="601" name="Shape 601"/>
          <p:cNvSpPr/>
          <p:nvPr>
            <p:ph type="body" idx="1"/>
          </p:nvPr>
        </p:nvSpPr>
        <p:spPr>
          <a:xfrm>
            <a:off x="8114010" y="825500"/>
            <a:ext cx="15047913" cy="9207500"/>
          </a:xfrm>
          <a:prstGeom prst="rect">
            <a:avLst/>
          </a:prstGeom>
        </p:spPr>
        <p:txBody>
          <a:bodyPr/>
          <a:lstStyle/>
          <a:p>
            <a:r>
              <a:t>将DOM解析，提取其中的事件指令与占位符/表达式，并赋与不同的操作创建Watcher在模型中监听视图中出现的占位符/表达式，以及根据事件指令绑定监听事件和method，这是编译视图模板的主要工作，我们称之为Compiler；</a:t>
            </a:r>
          </a:p>
        </p:txBody>
      </p:sp>
      <p:sp>
        <p:nvSpPr>
          <p:cNvPr id="602" name="Shape 602"/>
          <p:cNvSpPr/>
          <p:nvPr/>
        </p:nvSpPr>
        <p:spPr>
          <a:xfrm>
            <a:off x="959167" y="5702299"/>
            <a:ext cx="19773266" cy="7340601"/>
          </a:xfrm>
          <a:prstGeom prst="rect">
            <a:avLst/>
          </a:prstGeom>
          <a:ln w="12700">
            <a:miter lim="400000"/>
          </a:ln>
        </p:spPr>
        <p:txBody>
          <a:bodyPr wrap="none" lIns="50800" tIns="50800" rIns="50800" bIns="50800" anchor="ctr">
            <a:spAutoFit/>
          </a:bodyPr>
          <a:lstStyle/>
          <a:p>
            <a:pPr algn="l"/>
            <a:r>
              <a:t>//DOM中的指令与占位符</a:t>
            </a:r>
          </a:p>
          <a:p>
            <a:pPr algn="l"/>
            <a:r>
              <a:t>...</a:t>
            </a:r>
          </a:p>
          <a:p>
            <a:pPr algn="l"/>
            <a:r>
              <a:t>    &lt;p&gt;{{ message }}&lt;/p&gt;</a:t>
            </a:r>
          </a:p>
          <a:p>
            <a:pPr algn="l"/>
            <a:r>
              <a:t>    &lt;button v-on:click="reverseMessage"&gt;Reverse Message&lt;/button&gt;</a:t>
            </a:r>
          </a:p>
          <a:p>
            <a:pPr algn="l"/>
            <a:r>
              <a:t>...</a:t>
            </a:r>
          </a:p>
          <a:p>
            <a:pPr algn="l"/>
            <a:r>
              <a:t>//创建Watcher在模型中监听视图中出现的占位符/表达式的每一个成员</a:t>
            </a:r>
          </a:p>
          <a:p>
            <a:pPr algn="l"/>
            <a:r>
              <a:t>var watcher = new Watcher("message"):</a:t>
            </a:r>
          </a:p>
          <a:p>
            <a:pPr algn="l"/>
            <a:r>
              <a:t>//绑定监听事件和method</a:t>
            </a:r>
          </a:p>
          <a:p>
            <a:pPr algn="l"/>
            <a:r>
              <a:t>node.addEventListener("click", "reverseMessage"):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Shape 604"/>
          <p:cNvSpPr/>
          <p:nvPr>
            <p:ph type="title"/>
          </p:nvPr>
        </p:nvSpPr>
        <p:spPr>
          <a:prstGeom prst="rect">
            <a:avLst/>
          </a:prstGeom>
        </p:spPr>
        <p:txBody>
          <a:bodyPr/>
          <a:lstStyle>
            <a:lvl1pPr algn="r"/>
          </a:lstStyle>
          <a:p>
            <a:r>
              <a:t>观察者模式</a:t>
            </a:r>
          </a:p>
        </p:txBody>
      </p:sp>
      <p:sp>
        <p:nvSpPr>
          <p:cNvPr id="605" name="Shape 605"/>
          <p:cNvSpPr/>
          <p:nvPr>
            <p:ph type="body" sz="half" idx="1"/>
          </p:nvPr>
        </p:nvSpPr>
        <p:spPr>
          <a:xfrm>
            <a:off x="14098587" y="3238500"/>
            <a:ext cx="8596313" cy="9207500"/>
          </a:xfrm>
          <a:prstGeom prst="rect">
            <a:avLst/>
          </a:prstGeom>
        </p:spPr>
        <p:txBody>
          <a:bodyPr/>
          <a:lstStyle/>
          <a:p>
            <a:r>
              <a:t>将Compiler的解析结果，与Observer所观察的对象连接起来建立关系，在Observer观察到对象数据变化时，接收通知，同时更新DOM，称之为Watcher；</a:t>
            </a:r>
          </a:p>
          <a:p>
            <a:r>
              <a:t>如何将Watcher与被观察者的核心部分联系起来的呢？</a:t>
            </a:r>
          </a:p>
        </p:txBody>
      </p:sp>
      <p:sp>
        <p:nvSpPr>
          <p:cNvPr id="606" name="Shape 606"/>
          <p:cNvSpPr/>
          <p:nvPr/>
        </p:nvSpPr>
        <p:spPr>
          <a:xfrm>
            <a:off x="1464627" y="584199"/>
            <a:ext cx="11955146" cy="12547601"/>
          </a:xfrm>
          <a:prstGeom prst="rect">
            <a:avLst/>
          </a:prstGeom>
          <a:ln w="12700">
            <a:miter lim="400000"/>
          </a:ln>
        </p:spPr>
        <p:txBody>
          <a:bodyPr wrap="none" lIns="50800" tIns="50800" rIns="50800" bIns="50800" anchor="ctr">
            <a:spAutoFit/>
          </a:bodyPr>
          <a:lstStyle/>
          <a:p>
            <a:pPr algn="l"/>
            <a:r>
              <a:t>//观察者模式中的被观察者的核心部分</a:t>
            </a:r>
          </a:p>
          <a:p>
            <a:pPr algn="l"/>
            <a:r>
              <a:t>var Dep = function(){</a:t>
            </a:r>
          </a:p>
          <a:p>
            <a:pPr algn="l"/>
            <a:r>
              <a:t>    this.subs = {};</a:t>
            </a:r>
          </a:p>
          <a:p>
            <a:pPr algn="l"/>
            <a:r>
              <a:t>};</a:t>
            </a:r>
          </a:p>
          <a:p>
            <a:pPr algn="l"/>
            <a:r>
              <a:t>Dep.prototype.addSub = function(target){</a:t>
            </a:r>
          </a:p>
          <a:p>
            <a:pPr algn="l"/>
            <a:r>
              <a:t>    if(!this.subs[target.uid]) {</a:t>
            </a:r>
          </a:p>
          <a:p>
            <a:pPr algn="l"/>
            <a:r>
              <a:t>        //防止重复添加</a:t>
            </a:r>
          </a:p>
          <a:p>
            <a:pPr algn="l"/>
            <a:r>
              <a:t>        this.subs[target.uid] = target;</a:t>
            </a:r>
          </a:p>
          <a:p>
            <a:pPr algn="l"/>
            <a:r>
              <a:t>    }</a:t>
            </a:r>
          </a:p>
          <a:p>
            <a:pPr algn="l"/>
            <a:r>
              <a:t>};</a:t>
            </a:r>
          </a:p>
          <a:p>
            <a:pPr algn="l"/>
            <a:r>
              <a:t>Dep.prototype.notify = function(newVal){</a:t>
            </a:r>
          </a:p>
          <a:p>
            <a:pPr algn="l"/>
            <a:r>
              <a:t>    for(var uid in this.subs){</a:t>
            </a:r>
          </a:p>
          <a:p>
            <a:pPr algn="l"/>
            <a:r>
              <a:t>        this.subs[uid].update(newVal);</a:t>
            </a:r>
          </a:p>
          <a:p>
            <a:pPr algn="l"/>
            <a:r>
              <a:t>    }</a:t>
            </a:r>
          </a:p>
          <a:p>
            <a:pPr algn="l"/>
            <a:r>
              <a:t>};</a:t>
            </a:r>
          </a:p>
          <a:p>
            <a:pPr algn="l"/>
            <a:r>
              <a:t>Dep.target = null;</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p:nvPr>
            <p:ph type="title"/>
          </p:nvPr>
        </p:nvSpPr>
        <p:spPr>
          <a:prstGeom prst="rect">
            <a:avLst/>
          </a:prstGeom>
        </p:spPr>
        <p:txBody>
          <a:bodyPr/>
          <a:lstStyle/>
          <a:p>
            <a:r>
              <a:t>人类探索世界本源的脉络</a:t>
            </a:r>
          </a:p>
        </p:txBody>
      </p:sp>
      <p:sp>
        <p:nvSpPr>
          <p:cNvPr id="182" name="Shape 182"/>
          <p:cNvSpPr/>
          <p:nvPr>
            <p:ph type="body" idx="1"/>
          </p:nvPr>
        </p:nvSpPr>
        <p:spPr>
          <a:prstGeom prst="rect">
            <a:avLst/>
          </a:prstGeom>
        </p:spPr>
        <p:txBody>
          <a:bodyPr/>
          <a:lstStyle/>
          <a:p>
            <a:pPr marL="546100" indent="-546100" defTabSz="709930">
              <a:spcBef>
                <a:spcPts val="5000"/>
              </a:spcBef>
              <a:defRPr sz="4470"/>
            </a:pPr>
            <a:r>
              <a:t>	•	语义论</a:t>
            </a:r>
          </a:p>
          <a:p>
            <a:pPr marL="546100" indent="-546100" defTabSz="709930">
              <a:spcBef>
                <a:spcPts val="5000"/>
              </a:spcBef>
              <a:defRPr sz="4470"/>
            </a:pPr>
            <a:r>
              <a:t>语义论进一步深入到人类理性思维的表征和结构中进行探究，诞生了基于规则的图灵机和基于联结的神经网络，这就是软件和人工智能的基础。</a:t>
            </a:r>
          </a:p>
          <a:p>
            <a:pPr marL="546100" indent="-546100" defTabSz="709930">
              <a:spcBef>
                <a:spcPts val="5000"/>
              </a:spcBef>
              <a:defRPr sz="4470"/>
            </a:pPr>
            <a:r>
              <a:t>香农以其天才的创意将物理学第二定律熵增原理中的熵引入信息论，建立了一种有关通信的数学理论，形成了信息论的基础。他将热力学方程中的能量以信息替代，用来度量信息量，也就是消息中的信息量等于其熵。</a:t>
            </a:r>
          </a:p>
          <a:p>
            <a:pPr marL="546100" indent="-546100" defTabSz="709930">
              <a:spcBef>
                <a:spcPts val="5000"/>
              </a:spcBef>
              <a:defRPr sz="4470"/>
            </a:pPr>
            <a:r>
              <a:t>熵是一个复杂的概念，我们可以简单理解为越是无序和随机的状态熵越大，反之越是有序和稳定的状态则熵越小。熵增原理说的是事物总是朝着无序和混乱的方向发展，它是目前得到最普遍认同的宇宙法则之一。</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Shape 608"/>
          <p:cNvSpPr/>
          <p:nvPr>
            <p:ph type="title"/>
          </p:nvPr>
        </p:nvSpPr>
        <p:spPr>
          <a:prstGeom prst="rect">
            <a:avLst/>
          </a:prstGeom>
        </p:spPr>
        <p:txBody>
          <a:bodyPr/>
          <a:lstStyle>
            <a:lvl1pPr algn="r"/>
          </a:lstStyle>
          <a:p>
            <a:r>
              <a:t>Watcher</a:t>
            </a:r>
          </a:p>
        </p:txBody>
      </p:sp>
      <p:sp>
        <p:nvSpPr>
          <p:cNvPr id="609" name="Shape 609"/>
          <p:cNvSpPr/>
          <p:nvPr>
            <p:ph type="body" sz="half" idx="1"/>
          </p:nvPr>
        </p:nvSpPr>
        <p:spPr>
          <a:xfrm>
            <a:off x="12524482" y="3238500"/>
            <a:ext cx="10170418" cy="9207500"/>
          </a:xfrm>
          <a:prstGeom prst="rect">
            <a:avLst/>
          </a:prstGeom>
        </p:spPr>
        <p:txBody>
          <a:bodyPr/>
          <a:lstStyle/>
          <a:p>
            <a:r>
              <a:t>将Compiler的解析结果，与Observer所观察的对象连接起来建立关系，在Observer观察到对象数据变化时，接收通知，同时更新DOM，称之为Watcher；</a:t>
            </a:r>
          </a:p>
        </p:txBody>
      </p:sp>
      <p:sp>
        <p:nvSpPr>
          <p:cNvPr id="610" name="Shape 610"/>
          <p:cNvSpPr/>
          <p:nvPr/>
        </p:nvSpPr>
        <p:spPr>
          <a:xfrm>
            <a:off x="1621409" y="1257299"/>
            <a:ext cx="8390383" cy="11760201"/>
          </a:xfrm>
          <a:prstGeom prst="rect">
            <a:avLst/>
          </a:prstGeom>
          <a:ln w="12700">
            <a:miter lim="400000"/>
          </a:ln>
        </p:spPr>
        <p:txBody>
          <a:bodyPr wrap="none" lIns="50800" tIns="50800" rIns="50800" bIns="50800" anchor="ctr">
            <a:spAutoFit/>
          </a:bodyPr>
          <a:lstStyle/>
          <a:p>
            <a:pPr algn="l">
              <a:defRPr sz="3000"/>
            </a:pPr>
            <a:r>
              <a:t>//创建Watcher，观察者模式中的观察者</a:t>
            </a:r>
          </a:p>
          <a:p>
            <a:pPr algn="l">
              <a:defRPr sz="3000"/>
            </a:pPr>
            <a:r>
              <a:t>var Watcher = function(exp, vm, cb){</a:t>
            </a:r>
          </a:p>
          <a:p>
            <a:pPr algn="l">
              <a:defRPr sz="3000"/>
            </a:pPr>
            <a:r>
              <a:t>    this.exp = exp; // 占位符/表达式的一个成员</a:t>
            </a:r>
          </a:p>
          <a:p>
            <a:pPr algn="l">
              <a:defRPr sz="3000"/>
            </a:pPr>
            <a:r>
              <a:t>    this.cb = cb; //更新视图的回调函数</a:t>
            </a:r>
          </a:p>
          <a:p>
            <a:pPr algn="l">
              <a:defRPr sz="3000"/>
            </a:pPr>
            <a:r>
              <a:t>    this.vm = vm; //ViewModel</a:t>
            </a:r>
          </a:p>
          <a:p>
            <a:pPr algn="l">
              <a:defRPr sz="3000"/>
            </a:pPr>
            <a:r>
              <a:t>    this.value = null;</a:t>
            </a:r>
          </a:p>
          <a:p>
            <a:pPr algn="l">
              <a:defRPr sz="3000"/>
            </a:pPr>
            <a:r>
              <a:t>    this.getter = parseExpression(exp).get;</a:t>
            </a:r>
          </a:p>
          <a:p>
            <a:pPr algn="l">
              <a:defRPr sz="3000"/>
            </a:pPr>
            <a:r>
              <a:t>    this.update();</a:t>
            </a:r>
          </a:p>
          <a:p>
            <a:pPr algn="l">
              <a:defRPr sz="3000"/>
            </a:pPr>
            <a:r>
              <a:t>};</a:t>
            </a:r>
          </a:p>
          <a:p>
            <a:pPr algn="l">
              <a:defRPr sz="3000"/>
            </a:pPr>
          </a:p>
          <a:p>
            <a:pPr algn="l">
              <a:defRPr sz="3000"/>
            </a:pPr>
            <a:r>
              <a:t>Watcher.prototype = {</a:t>
            </a:r>
          </a:p>
          <a:p>
            <a:pPr algn="l">
              <a:defRPr sz="3000"/>
            </a:pPr>
            <a:r>
              <a:t>    get : function(){</a:t>
            </a:r>
          </a:p>
          <a:p>
            <a:pPr algn="l">
              <a:defRPr sz="3000"/>
            </a:pPr>
            <a:r>
              <a:t>        Dep.target = this;</a:t>
            </a:r>
          </a:p>
          <a:p>
            <a:pPr algn="l">
              <a:defRPr sz="3000"/>
            </a:pPr>
            <a:r>
              <a:t>        var value = this.getter?this.getter(this.vm):'';</a:t>
            </a:r>
          </a:p>
          <a:p>
            <a:pPr algn="l">
              <a:defRPr sz="3000"/>
            </a:pPr>
            <a:r>
              <a:t>        Dep.target = null;</a:t>
            </a:r>
          </a:p>
          <a:p>
            <a:pPr algn="l">
              <a:defRPr sz="3000"/>
            </a:pPr>
            <a:r>
              <a:t>        return value;</a:t>
            </a:r>
          </a:p>
          <a:p>
            <a:pPr algn="l">
              <a:defRPr sz="3000"/>
            </a:pPr>
            <a:r>
              <a:t>    },</a:t>
            </a:r>
          </a:p>
          <a:p>
            <a:pPr algn="l">
              <a:defRPr sz="3000"/>
            </a:pPr>
            <a:r>
              <a:t>    update :function(){</a:t>
            </a:r>
          </a:p>
          <a:p>
            <a:pPr algn="l">
              <a:defRPr sz="3000"/>
            </a:pPr>
            <a:r>
              <a:t>        var newVal = this.get();</a:t>
            </a:r>
          </a:p>
          <a:p>
            <a:pPr algn="l">
              <a:defRPr sz="3000"/>
            </a:pPr>
            <a:r>
              <a:t>        if(this.value != newVal){</a:t>
            </a:r>
          </a:p>
          <a:p>
            <a:pPr algn="l">
              <a:defRPr sz="3000"/>
            </a:pPr>
            <a:r>
              <a:t>            this.cb &amp;&amp; this.cb(newVal, this.value);</a:t>
            </a:r>
          </a:p>
          <a:p>
            <a:pPr algn="l">
              <a:defRPr sz="3000"/>
            </a:pPr>
            <a:r>
              <a:t>            this.value = newVal;</a:t>
            </a:r>
          </a:p>
          <a:p>
            <a:pPr algn="l">
              <a:defRPr sz="3000"/>
            </a:pPr>
            <a:r>
              <a:t>        }</a:t>
            </a:r>
          </a:p>
          <a:p>
            <a:pPr algn="l">
              <a:defRPr sz="3000"/>
            </a:pPr>
            <a:r>
              <a:t>    }</a:t>
            </a:r>
          </a:p>
          <a:p>
            <a:pPr algn="l">
              <a:defRPr sz="3000"/>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p:nvPr>
            <p:ph type="body" sz="half" idx="1"/>
          </p:nvPr>
        </p:nvSpPr>
        <p:spPr>
          <a:xfrm>
            <a:off x="13594159" y="3238500"/>
            <a:ext cx="9100741" cy="9207500"/>
          </a:xfrm>
          <a:prstGeom prst="rect">
            <a:avLst/>
          </a:prstGeom>
        </p:spPr>
        <p:txBody>
          <a:bodyPr/>
          <a:lstStyle/>
          <a:p>
            <a:r>
              <a:t>最后，我们将前面遍历data用Object.defineProperty将要观察的对象转为getter/sette的伪代码和观察者模式结合起来如下伪代码，这样逻辑完整Vue.js内部实现的MVVM框架实现机制就呈现出来了。</a:t>
            </a:r>
          </a:p>
        </p:txBody>
      </p:sp>
      <p:sp>
        <p:nvSpPr>
          <p:cNvPr id="613" name="Shape 613"/>
          <p:cNvSpPr/>
          <p:nvPr/>
        </p:nvSpPr>
        <p:spPr>
          <a:xfrm>
            <a:off x="621029" y="-254001"/>
            <a:ext cx="11522965" cy="13817601"/>
          </a:xfrm>
          <a:prstGeom prst="rect">
            <a:avLst/>
          </a:prstGeom>
          <a:ln w="12700">
            <a:miter lim="400000"/>
          </a:ln>
        </p:spPr>
        <p:txBody>
          <a:bodyPr wrap="none" lIns="50800" tIns="50800" rIns="50800" bIns="50800" anchor="ctr">
            <a:spAutoFit/>
          </a:bodyPr>
          <a:lstStyle/>
          <a:p>
            <a:pPr algn="l">
              <a:defRPr sz="3000"/>
            </a:pPr>
          </a:p>
          <a:p>
            <a:pPr algn="l">
              <a:defRPr sz="3000"/>
            </a:pPr>
            <a:r>
              <a:t>Observer.prototype.defineReactive = function(data, key, value){</a:t>
            </a:r>
          </a:p>
          <a:p>
            <a:pPr algn="l">
              <a:defRPr sz="3000"/>
            </a:pPr>
            <a:r>
              <a:t>    var dep = new Dep();</a:t>
            </a:r>
          </a:p>
          <a:p>
            <a:pPr algn="l">
              <a:defRPr sz="3000"/>
            </a:pPr>
            <a:r>
              <a:t>    Object.defineProperty(data, key ,{</a:t>
            </a:r>
          </a:p>
          <a:p>
            <a:pPr algn="l">
              <a:defRPr sz="3000"/>
            </a:pPr>
            <a:r>
              <a:t>        enumerable:true,</a:t>
            </a:r>
          </a:p>
          <a:p>
            <a:pPr algn="l">
              <a:defRPr sz="3000"/>
            </a:pPr>
            <a:r>
              <a:t>        configurable:false,</a:t>
            </a:r>
          </a:p>
          <a:p>
            <a:pPr algn="l">
              <a:defRPr sz="3000"/>
            </a:pPr>
            <a:r>
              <a:t>        get:function(){</a:t>
            </a:r>
          </a:p>
          <a:p>
            <a:pPr algn="l">
              <a:defRPr sz="3000"/>
            </a:pPr>
            <a:r>
              <a:t>            if(Dep.target){</a:t>
            </a:r>
          </a:p>
          <a:p>
            <a:pPr algn="l">
              <a:defRPr sz="3000"/>
            </a:pPr>
            <a:r>
              <a:t>                //添加观察者</a:t>
            </a:r>
          </a:p>
          <a:p>
            <a:pPr algn="l">
              <a:defRPr sz="3000"/>
            </a:pPr>
            <a:r>
              <a:t>                dep.addSub(Dep.target);</a:t>
            </a:r>
          </a:p>
          <a:p>
            <a:pPr algn="l">
              <a:defRPr sz="3000"/>
            </a:pPr>
            <a:r>
              <a:t>            }</a:t>
            </a:r>
          </a:p>
          <a:p>
            <a:pPr algn="l">
              <a:defRPr sz="3000"/>
            </a:pPr>
            <a:r>
              <a:t>            return value;</a:t>
            </a:r>
          </a:p>
          <a:p>
            <a:pPr algn="l">
              <a:defRPr sz="3000"/>
            </a:pPr>
            <a:r>
              <a:t>        },</a:t>
            </a:r>
          </a:p>
          <a:p>
            <a:pPr algn="l">
              <a:defRPr sz="3000"/>
            </a:pPr>
            <a:r>
              <a:t>        set:function(newVal){</a:t>
            </a:r>
          </a:p>
          <a:p>
            <a:pPr algn="l">
              <a:defRPr sz="3000"/>
            </a:pPr>
            <a:r>
              <a:t>            if(newVal == value){</a:t>
            </a:r>
          </a:p>
          <a:p>
            <a:pPr algn="l">
              <a:defRPr sz="3000"/>
            </a:pPr>
            <a:r>
              <a:t>                return;</a:t>
            </a:r>
          </a:p>
          <a:p>
            <a:pPr algn="l">
              <a:defRPr sz="3000"/>
            </a:pPr>
            <a:r>
              <a:t>            }</a:t>
            </a:r>
          </a:p>
          <a:p>
            <a:pPr algn="l">
              <a:defRPr sz="3000"/>
            </a:pPr>
            <a:r>
              <a:t>            //data[key] = newVal;//死循环！赋值还会调用set方法</a:t>
            </a:r>
          </a:p>
          <a:p>
            <a:pPr algn="l">
              <a:defRPr sz="3000"/>
            </a:pPr>
            <a:r>
              <a:t>            value = newVal;//为什么可以这样修改？闭包依赖的外部变量</a:t>
            </a:r>
          </a:p>
          <a:p>
            <a:pPr algn="l">
              <a:defRPr sz="3000"/>
            </a:pPr>
            <a:r>
              <a:t>            //遍历newVal</a:t>
            </a:r>
          </a:p>
          <a:p>
            <a:pPr algn="l">
              <a:defRPr sz="3000"/>
            </a:pPr>
            <a:r>
              <a:t>            this.transform(newVal);</a:t>
            </a:r>
          </a:p>
          <a:p>
            <a:pPr algn="l">
              <a:defRPr sz="3000"/>
            </a:pPr>
            <a:r>
              <a:t>            //发送更新通知给观察者</a:t>
            </a:r>
          </a:p>
          <a:p>
            <a:pPr algn="l">
              <a:defRPr sz="3000"/>
            </a:pPr>
            <a:r>
              <a:t>            dep.notify(newVal);</a:t>
            </a:r>
          </a:p>
          <a:p>
            <a:pPr algn="l">
              <a:defRPr sz="3000"/>
            </a:pPr>
            <a:r>
              <a:t>        }</a:t>
            </a:r>
          </a:p>
          <a:p>
            <a:pPr algn="l">
              <a:defRPr sz="3000"/>
            </a:pPr>
            <a:r>
              <a:t>    });</a:t>
            </a:r>
          </a:p>
          <a:p>
            <a:pPr algn="l">
              <a:defRPr sz="3000"/>
            </a:pPr>
          </a:p>
          <a:p>
            <a:pPr algn="l">
              <a:defRPr sz="3000"/>
            </a:pPr>
            <a:r>
              <a:t>    //递归处理</a:t>
            </a:r>
          </a:p>
          <a:p>
            <a:pPr algn="l">
              <a:defRPr sz="3000"/>
            </a:pPr>
            <a:r>
              <a:t>    this.transform(value);</a:t>
            </a:r>
          </a:p>
          <a:p>
            <a:pPr algn="l">
              <a:defRPr sz="3000"/>
            </a:pPr>
            <a:r>
              <a:t>};</a:t>
            </a:r>
          </a:p>
        </p:txBody>
      </p:sp>
      <p:sp>
        <p:nvSpPr>
          <p:cNvPr id="614" name="Shape 614"/>
          <p:cNvSpPr/>
          <p:nvPr/>
        </p:nvSpPr>
        <p:spPr>
          <a:xfrm>
            <a:off x="9052877" y="1193799"/>
            <a:ext cx="13390246" cy="4673601"/>
          </a:xfrm>
          <a:prstGeom prst="rect">
            <a:avLst/>
          </a:prstGeom>
          <a:ln w="12700">
            <a:miter lim="400000"/>
          </a:ln>
        </p:spPr>
        <p:txBody>
          <a:bodyPr wrap="none" lIns="50800" tIns="50800" rIns="50800" bIns="50800" anchor="ctr">
            <a:spAutoFit/>
          </a:bodyPr>
          <a:lstStyle/>
          <a:p>
            <a:pPr algn="l"/>
            <a:r>
              <a:t>Observer.prototype.transform = function(data){</a:t>
            </a:r>
          </a:p>
          <a:p>
            <a:pPr algn="l"/>
            <a:r>
              <a:t>    for(var key in data){</a:t>
            </a:r>
          </a:p>
          <a:p>
            <a:pPr algn="l"/>
            <a:r>
              <a:t>        this.defineReactive(data,key,data[key]);</a:t>
            </a:r>
          </a:p>
          <a:p>
            <a:pPr algn="l"/>
            <a:r>
              <a:t>    }</a:t>
            </a:r>
          </a:p>
          <a:p>
            <a:pPr algn="l"/>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Shape 616"/>
          <p:cNvSpPr/>
          <p:nvPr>
            <p:ph type="title"/>
          </p:nvPr>
        </p:nvSpPr>
        <p:spPr>
          <a:prstGeom prst="rect">
            <a:avLst/>
          </a:prstGeom>
        </p:spPr>
        <p:txBody>
          <a:bodyPr/>
          <a:lstStyle/>
          <a:p>
            <a:r>
              <a:t>几个关键点</a:t>
            </a:r>
          </a:p>
        </p:txBody>
      </p:sp>
      <p:sp>
        <p:nvSpPr>
          <p:cNvPr id="617" name="Shape 617"/>
          <p:cNvSpPr/>
          <p:nvPr>
            <p:ph type="body" idx="1"/>
          </p:nvPr>
        </p:nvSpPr>
        <p:spPr>
          <a:prstGeom prst="rect">
            <a:avLst/>
          </a:prstGeom>
        </p:spPr>
        <p:txBody>
          <a:bodyPr/>
          <a:lstStyle/>
          <a:p>
            <a:r>
              <a:t>尽管如上关键伪代码逻辑结构完整，但是理解起来却并不容易，为了便于您理解它的运行机制我们简要提示几点：</a:t>
            </a:r>
          </a:p>
          <a:p>
            <a:r>
              <a:t>在创建Vue对象时，遍历data用Object.defineProperty将要观察的对象“=”操作转化为getter/setter，但是这时要观察的对象“=”操作并没有发生，可以理解为只是只是对父类重载了getter/setter方法；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p:nvPr>
            <p:ph type="body" sz="half" idx="1"/>
          </p:nvPr>
        </p:nvSpPr>
        <p:spPr>
          <a:xfrm>
            <a:off x="1300063" y="373360"/>
            <a:ext cx="21783875" cy="4757440"/>
          </a:xfrm>
          <a:prstGeom prst="rect">
            <a:avLst/>
          </a:prstGeom>
        </p:spPr>
        <p:txBody>
          <a:bodyPr/>
          <a:lstStyle/>
          <a:p>
            <a:r>
              <a:t>当编译视图模版创建Watcher对象时，也就是观察者模式中的观察者，其中通过触发getter方法将Watcher对象自身添加到观察者列表中。这一过程几句关键代码按照执行顺序罗列如下：</a:t>
            </a:r>
          </a:p>
        </p:txBody>
      </p:sp>
      <p:sp>
        <p:nvSpPr>
          <p:cNvPr id="620" name="Shape 620"/>
          <p:cNvSpPr/>
          <p:nvPr/>
        </p:nvSpPr>
        <p:spPr>
          <a:xfrm>
            <a:off x="1258569" y="4635499"/>
            <a:ext cx="22730461" cy="7340601"/>
          </a:xfrm>
          <a:prstGeom prst="rect">
            <a:avLst/>
          </a:prstGeom>
          <a:ln w="12700">
            <a:miter lim="400000"/>
          </a:ln>
        </p:spPr>
        <p:txBody>
          <a:bodyPr wrap="none" lIns="50800" tIns="50800" rIns="50800" bIns="50800" anchor="ctr">
            <a:spAutoFit/>
          </a:bodyPr>
          <a:lstStyle/>
          <a:p>
            <a:pPr algn="l"/>
            <a:r>
              <a:t>//创建Watcher对象时，获取它要监听占位符/表达式的一个成员对应的getter方法</a:t>
            </a:r>
          </a:p>
          <a:p>
            <a:pPr algn="l"/>
            <a:r>
              <a:t>this.getter = parseExpression(exp).get;</a:t>
            </a:r>
          </a:p>
          <a:p>
            <a:pPr algn="l"/>
            <a:r>
              <a:t>this.update();</a:t>
            </a:r>
          </a:p>
          <a:p>
            <a:pPr algn="l"/>
            <a:r>
              <a:t>//执行该getter方法，如果没有通过Object.defineProperty定义则没有该getter方法</a:t>
            </a:r>
          </a:p>
          <a:p>
            <a:pPr algn="l"/>
            <a:r>
              <a:t>var newVal = this.get();</a:t>
            </a:r>
          </a:p>
          <a:p>
            <a:pPr algn="l"/>
            <a:r>
              <a:t>Dep.target = this;</a:t>
            </a:r>
          </a:p>
          <a:p>
            <a:pPr algn="l"/>
            <a:r>
              <a:t>var value = this.getter?this.getter(this.vm):'';</a:t>
            </a:r>
          </a:p>
          <a:p>
            <a:pPr algn="l"/>
            <a:r>
              <a:t>//该getter方法中添加观察者到观察者列表</a:t>
            </a:r>
          </a:p>
          <a:p>
            <a:pPr algn="l"/>
            <a:r>
              <a:t>dep.addSub(Dep.target);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p:nvPr>
            <p:ph type="body" sz="quarter" idx="1"/>
          </p:nvPr>
        </p:nvSpPr>
        <p:spPr>
          <a:xfrm>
            <a:off x="7435082" y="2534126"/>
            <a:ext cx="15325853" cy="3352997"/>
          </a:xfrm>
          <a:prstGeom prst="rect">
            <a:avLst/>
          </a:prstGeom>
        </p:spPr>
        <p:txBody>
          <a:bodyPr/>
          <a:lstStyle/>
          <a:p>
            <a:r>
              <a:t>当模型中的数据对象被修改时，如何自动更新到视图页面中的呢？我们也简要罗列一下代码执行过程</a:t>
            </a:r>
          </a:p>
        </p:txBody>
      </p:sp>
      <p:sp>
        <p:nvSpPr>
          <p:cNvPr id="623" name="Shape 623"/>
          <p:cNvSpPr/>
          <p:nvPr/>
        </p:nvSpPr>
        <p:spPr>
          <a:xfrm>
            <a:off x="1615092" y="604505"/>
            <a:ext cx="13481305" cy="12903201"/>
          </a:xfrm>
          <a:prstGeom prst="rect">
            <a:avLst/>
          </a:prstGeom>
          <a:ln w="12700">
            <a:miter lim="400000"/>
          </a:ln>
        </p:spPr>
        <p:txBody>
          <a:bodyPr wrap="none" lIns="50800" tIns="50800" rIns="50800" bIns="50800" anchor="ctr">
            <a:spAutoFit/>
          </a:bodyPr>
          <a:lstStyle/>
          <a:p>
            <a:pPr algn="l">
              <a:defRPr sz="4000"/>
            </a:pPr>
            <a:r>
              <a:t>//在method中修改message</a:t>
            </a:r>
          </a:p>
          <a:p>
            <a:pPr algn="l">
              <a:defRPr sz="4000"/>
            </a:pPr>
            <a:r>
              <a:t>     methods: {</a:t>
            </a:r>
          </a:p>
          <a:p>
            <a:pPr algn="l">
              <a:defRPr sz="4000"/>
            </a:pPr>
            <a:r>
              <a:t>        reverseMessage: function () {</a:t>
            </a:r>
          </a:p>
          <a:p>
            <a:pPr algn="l">
              <a:defRPr sz="4000"/>
            </a:pPr>
            <a:r>
              <a:t>          this.message = this.message.split('').reverse().join('')</a:t>
            </a:r>
          </a:p>
          <a:p>
            <a:pPr algn="l">
              <a:defRPr sz="4000"/>
            </a:pPr>
            <a:r>
              <a:t>        }</a:t>
            </a:r>
          </a:p>
          <a:p>
            <a:pPr algn="l">
              <a:defRPr sz="4000"/>
            </a:pPr>
            <a:r>
              <a:t>     }</a:t>
            </a:r>
          </a:p>
          <a:p>
            <a:pPr algn="l">
              <a:defRPr sz="4000"/>
            </a:pPr>
            <a:r>
              <a:t>//触发setter方法</a:t>
            </a:r>
          </a:p>
          <a:p>
            <a:pPr algn="l">
              <a:defRPr sz="4000"/>
            </a:pPr>
            <a:r>
              <a:t>        set:function(newVal){</a:t>
            </a:r>
          </a:p>
          <a:p>
            <a:pPr algn="l">
              <a:defRPr sz="4000"/>
            </a:pPr>
            <a:r>
              <a:t>            if(newVal == value){</a:t>
            </a:r>
          </a:p>
          <a:p>
            <a:pPr algn="l">
              <a:defRPr sz="4000"/>
            </a:pPr>
            <a:r>
              <a:t>                return;</a:t>
            </a:r>
          </a:p>
          <a:p>
            <a:pPr algn="l">
              <a:defRPr sz="4000"/>
            </a:pPr>
            <a:r>
              <a:t>            }</a:t>
            </a:r>
          </a:p>
          <a:p>
            <a:pPr algn="l">
              <a:defRPr sz="4000"/>
            </a:pPr>
            <a:r>
              <a:t>            //data[key] = newVal;</a:t>
            </a:r>
          </a:p>
          <a:p>
            <a:pPr algn="l">
              <a:defRPr sz="4000"/>
            </a:pPr>
            <a:r>
              <a:t>//死循环！赋值还会调用set方法</a:t>
            </a:r>
          </a:p>
          <a:p>
            <a:pPr algn="l">
              <a:defRPr sz="4000"/>
            </a:pPr>
            <a:r>
              <a:t>            value = newVal;</a:t>
            </a:r>
          </a:p>
          <a:p>
            <a:pPr algn="l">
              <a:defRPr sz="4000"/>
            </a:pPr>
            <a:r>
              <a:t>//为什么可以这样修改？闭包依赖的外部变量</a:t>
            </a:r>
          </a:p>
          <a:p>
            <a:pPr algn="l">
              <a:defRPr sz="4000"/>
            </a:pPr>
            <a:r>
              <a:t>            //遍历newVal</a:t>
            </a:r>
          </a:p>
          <a:p>
            <a:pPr algn="l">
              <a:defRPr sz="4000"/>
            </a:pPr>
            <a:r>
              <a:t>            this.transform(newVal);</a:t>
            </a:r>
          </a:p>
          <a:p>
            <a:pPr algn="l">
              <a:defRPr sz="4000"/>
            </a:pPr>
            <a:r>
              <a:t>            //发送更新通知给观察者</a:t>
            </a:r>
          </a:p>
          <a:p>
            <a:pPr algn="l">
              <a:defRPr sz="4000"/>
            </a:pPr>
            <a:r>
              <a:t>            dep.notify(newVal);</a:t>
            </a:r>
          </a:p>
          <a:p>
            <a:pPr algn="l">
              <a:defRPr sz="4000"/>
            </a:pPr>
            <a:r>
              <a:t>        }</a:t>
            </a:r>
          </a:p>
        </p:txBody>
      </p:sp>
      <p:sp>
        <p:nvSpPr>
          <p:cNvPr id="624" name="Shape 624"/>
          <p:cNvSpPr/>
          <p:nvPr/>
        </p:nvSpPr>
        <p:spPr>
          <a:xfrm>
            <a:off x="12087998" y="4605187"/>
            <a:ext cx="10335261" cy="8839201"/>
          </a:xfrm>
          <a:prstGeom prst="rect">
            <a:avLst/>
          </a:prstGeom>
          <a:ln w="12700">
            <a:miter lim="400000"/>
          </a:ln>
        </p:spPr>
        <p:txBody>
          <a:bodyPr wrap="none" lIns="50800" tIns="50800" rIns="50800" bIns="50800" anchor="ctr">
            <a:spAutoFit/>
          </a:bodyPr>
          <a:lstStyle/>
          <a:p>
            <a:pPr algn="l">
              <a:defRPr sz="4000"/>
            </a:pPr>
          </a:p>
          <a:p>
            <a:pPr algn="l">
              <a:defRPr sz="4000"/>
            </a:pPr>
            <a:r>
              <a:t>//发送更新通知给观察者        </a:t>
            </a:r>
          </a:p>
          <a:p>
            <a:pPr algn="l">
              <a:defRPr sz="4000"/>
            </a:pPr>
            <a:r>
              <a:t>Dep.prototype.notify = function(newVal){</a:t>
            </a:r>
          </a:p>
          <a:p>
            <a:pPr algn="l">
              <a:defRPr sz="4000"/>
            </a:pPr>
            <a:r>
              <a:t>    for(var uid in this.subs){</a:t>
            </a:r>
          </a:p>
          <a:p>
            <a:pPr algn="l">
              <a:defRPr sz="4000"/>
            </a:pPr>
            <a:r>
              <a:t>        this.subs[uid].update(newVal);</a:t>
            </a:r>
          </a:p>
          <a:p>
            <a:pPr algn="l">
              <a:defRPr sz="4000"/>
            </a:pPr>
            <a:r>
              <a:t>    }</a:t>
            </a:r>
          </a:p>
          <a:p>
            <a:pPr algn="l">
              <a:defRPr sz="4000"/>
            </a:pPr>
            <a:r>
              <a:t>};</a:t>
            </a:r>
          </a:p>
          <a:p>
            <a:pPr algn="l">
              <a:defRPr sz="4000"/>
            </a:pPr>
            <a:r>
              <a:t>//观察者更新视图</a:t>
            </a:r>
          </a:p>
          <a:p>
            <a:pPr algn="l">
              <a:defRPr sz="4000"/>
            </a:pPr>
            <a:r>
              <a:t>    update :function(){</a:t>
            </a:r>
          </a:p>
          <a:p>
            <a:pPr algn="l">
              <a:defRPr sz="4000"/>
            </a:pPr>
            <a:r>
              <a:t>        var newVal = this.get();</a:t>
            </a:r>
          </a:p>
          <a:p>
            <a:pPr algn="l">
              <a:defRPr sz="4000"/>
            </a:pPr>
            <a:r>
              <a:t>        if(this.value != newVal){</a:t>
            </a:r>
          </a:p>
          <a:p>
            <a:pPr algn="l">
              <a:defRPr sz="4000"/>
            </a:pPr>
            <a:r>
              <a:t>            this.cb &amp;&amp; this.cb(newVal, this.value);</a:t>
            </a:r>
          </a:p>
          <a:p>
            <a:pPr algn="l">
              <a:defRPr sz="4000"/>
            </a:pPr>
            <a:r>
              <a:t>            this.value = newVal;</a:t>
            </a:r>
          </a:p>
          <a:p>
            <a:pPr algn="l">
              <a:defRPr sz="4000"/>
            </a:pPr>
            <a:r>
              <a: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p:nvPr>
            <p:ph type="title"/>
          </p:nvPr>
        </p:nvSpPr>
        <p:spPr>
          <a:prstGeom prst="rect">
            <a:avLst/>
          </a:prstGeom>
        </p:spPr>
        <p:txBody>
          <a:bodyPr/>
          <a:lstStyle/>
          <a:p>
            <a:r>
              <a:t>Vue.js背后MVVM模型的秘密</a:t>
            </a:r>
          </a:p>
        </p:txBody>
      </p:sp>
      <p:sp>
        <p:nvSpPr>
          <p:cNvPr id="627" name="Shape 627"/>
          <p:cNvSpPr/>
          <p:nvPr>
            <p:ph type="body" idx="1"/>
          </p:nvPr>
        </p:nvSpPr>
        <p:spPr>
          <a:prstGeom prst="rect">
            <a:avLst/>
          </a:prstGeom>
        </p:spPr>
        <p:txBody>
          <a:bodyPr/>
          <a:lstStyle/>
          <a:p>
            <a:r>
              <a:t>弄清了以上几点相信能够理解其中的数据绑定和事件通知工作机制，但这只是一个逻辑完整的伪代码示意，实际上Vue.js要复杂的多，有兴趣的话可以参阅Vue.js的源代码https://github.com/vuejs/vue。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Shape 629"/>
          <p:cNvSpPr/>
          <p:nvPr>
            <p:ph type="title"/>
          </p:nvPr>
        </p:nvSpPr>
        <p:spPr>
          <a:prstGeom prst="rect">
            <a:avLst/>
          </a:prstGeom>
        </p:spPr>
        <p:txBody>
          <a:bodyPr/>
          <a:lstStyle/>
          <a:p>
            <a:r>
              <a:t>软件架构风格与描述方法</a:t>
            </a:r>
          </a:p>
        </p:txBody>
      </p:sp>
      <p:sp>
        <p:nvSpPr>
          <p:cNvPr id="630" name="Shape 630"/>
          <p:cNvSpPr/>
          <p:nvPr>
            <p:ph type="body" idx="1"/>
          </p:nvPr>
        </p:nvSpPr>
        <p:spPr>
          <a:prstGeom prst="rect">
            <a:avLst/>
          </a:prstGeom>
        </p:spPr>
        <p:txBody>
          <a:bodyPr/>
          <a:lstStyle/>
          <a:p>
            <a:r>
              <a:t>构建软件架构模型的基本方法</a:t>
            </a:r>
          </a:p>
          <a:p>
            <a:r>
              <a:t>软件架构风格与策略</a:t>
            </a:r>
          </a:p>
          <a:p>
            <a:r>
              <a:t>软件架构模型的描述方法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632"/>
          <p:cNvSpPr/>
          <p:nvPr>
            <p:ph type="title"/>
          </p:nvPr>
        </p:nvSpPr>
        <p:spPr>
          <a:prstGeom prst="rect">
            <a:avLst/>
          </a:prstGeom>
        </p:spPr>
        <p:txBody>
          <a:bodyPr/>
          <a:lstStyle>
            <a:lvl1pPr defTabSz="668655">
              <a:defRPr sz="9070"/>
            </a:lvl1pPr>
          </a:lstStyle>
          <a:p>
            <a:r>
              <a:t>软件架构设计是一项非常有挑战性的工作</a:t>
            </a:r>
          </a:p>
        </p:txBody>
      </p:sp>
      <p:sp>
        <p:nvSpPr>
          <p:cNvPr id="633" name="Shape 633"/>
          <p:cNvSpPr/>
          <p:nvPr>
            <p:ph type="body" idx="1"/>
          </p:nvPr>
        </p:nvSpPr>
        <p:spPr>
          <a:prstGeom prst="rect">
            <a:avLst/>
          </a:prstGeom>
        </p:spPr>
        <p:txBody>
          <a:bodyPr/>
          <a:lstStyle/>
          <a:p>
            <a:pPr marL="590550" indent="-590550" defTabSz="767715">
              <a:spcBef>
                <a:spcPts val="5400"/>
              </a:spcBef>
              <a:defRPr sz="4835"/>
            </a:pPr>
            <a:r>
              <a:t>既要考虑满足数量众多的各种系统功能需求，</a:t>
            </a:r>
          </a:p>
          <a:p>
            <a:pPr marL="590550" indent="-590550" defTabSz="767715">
              <a:spcBef>
                <a:spcPts val="5400"/>
              </a:spcBef>
              <a:defRPr sz="4835"/>
            </a:pPr>
            <a:r>
              <a:t>也需要完成诸如系统的易用性、系统的可维护性等非功能性的设计目标，</a:t>
            </a:r>
          </a:p>
          <a:p>
            <a:pPr marL="590550" indent="-590550" defTabSz="767715">
              <a:spcBef>
                <a:spcPts val="5400"/>
              </a:spcBef>
              <a:defRPr sz="4835"/>
            </a:pPr>
            <a:r>
              <a:t>还要遵从各种行业标准和政策法规。</a:t>
            </a:r>
          </a:p>
          <a:p>
            <a:pPr marL="590550" indent="-590550" defTabSz="767715">
              <a:spcBef>
                <a:spcPts val="5400"/>
              </a:spcBef>
              <a:defRPr sz="4835"/>
            </a:pPr>
            <a:r>
              <a:t>不过并不是每一个项目我们都需要从头开始进行完全创新性的设计，更多的是通过研究借鉴优秀的设计方案，来逐步改进我们的设计。换句话说，大多数的设计工作都是通过复用（Reuse）相似项目的解决方案，或者采用一些优秀设计方案的方法，这让看起来非常有挑战性的软件架构设计工作变得有例可循。</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Shape 635"/>
          <p:cNvSpPr/>
          <p:nvPr>
            <p:ph type="title"/>
          </p:nvPr>
        </p:nvSpPr>
        <p:spPr>
          <a:prstGeom prst="rect">
            <a:avLst/>
          </a:prstGeom>
        </p:spPr>
        <p:txBody>
          <a:bodyPr/>
          <a:lstStyle>
            <a:lvl1pPr defTabSz="800735">
              <a:defRPr sz="10865"/>
            </a:lvl1pPr>
          </a:lstStyle>
          <a:p>
            <a:r>
              <a:t>两种不同层级的软件架构复用方法</a:t>
            </a:r>
          </a:p>
        </p:txBody>
      </p:sp>
      <p:sp>
        <p:nvSpPr>
          <p:cNvPr id="636" name="Shape 636"/>
          <p:cNvSpPr/>
          <p:nvPr>
            <p:ph type="body" idx="1"/>
          </p:nvPr>
        </p:nvSpPr>
        <p:spPr>
          <a:prstGeom prst="rect">
            <a:avLst/>
          </a:prstGeom>
        </p:spPr>
        <p:txBody>
          <a:bodyPr/>
          <a:lstStyle/>
          <a:p>
            <a:pPr marL="590550" indent="-590550" defTabSz="767715">
              <a:spcBef>
                <a:spcPts val="5400"/>
              </a:spcBef>
              <a:defRPr sz="4835"/>
            </a:pPr>
            <a:r>
              <a:t>克隆（Cloning），完整地借鉴相似项目的设计方案，甚至代码，只需要完成一些细枝末节处的修改适配工作。</a:t>
            </a:r>
          </a:p>
          <a:p>
            <a:pPr marL="590550" indent="-590550" defTabSz="767715">
              <a:spcBef>
                <a:spcPts val="5400"/>
              </a:spcBef>
              <a:defRPr sz="4835"/>
            </a:pPr>
            <a:r>
              <a:t>重构（Refactoring），构建软件架构模型的基本方法，通过指引我们如何进行系统分解，并在参考已有的软件架构模型的基础上逐步形成系统软件架构的一种基本建模方法。</a:t>
            </a:r>
          </a:p>
          <a:p>
            <a:pPr marL="590550" indent="-590550" defTabSz="767715">
              <a:spcBef>
                <a:spcPts val="5400"/>
              </a:spcBef>
              <a:defRPr sz="4835"/>
            </a:pPr>
            <a:r>
              <a:t>这两种软件架构复用方法与生物世界的无性繁殖和有性繁殖极为相似，比如单细胞生物通过细胞分裂实现增殖，实际上就是克隆；而有性繁殖重构了DNA双螺旋结构。复杂系统方面的研究表明在不同层次上的复杂系统常常表现出来相似的结构，这又是一个例证。</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p:nvPr>
            <p:ph type="title"/>
          </p:nvPr>
        </p:nvSpPr>
        <p:spPr>
          <a:prstGeom prst="rect">
            <a:avLst/>
          </a:prstGeom>
        </p:spPr>
        <p:txBody>
          <a:bodyPr/>
          <a:lstStyle/>
          <a:p>
            <a:r>
              <a:t>软件架构模型至关重要的作用</a:t>
            </a:r>
          </a:p>
        </p:txBody>
      </p:sp>
      <p:sp>
        <p:nvSpPr>
          <p:cNvPr id="639" name="Shape 639"/>
          <p:cNvSpPr/>
          <p:nvPr>
            <p:ph type="body" idx="1"/>
          </p:nvPr>
        </p:nvSpPr>
        <p:spPr>
          <a:prstGeom prst="rect">
            <a:avLst/>
          </a:prstGeom>
        </p:spPr>
        <p:txBody>
          <a:bodyPr/>
          <a:lstStyle/>
          <a:p>
            <a:pPr marL="552450" indent="-552450" defTabSz="718185">
              <a:spcBef>
                <a:spcPts val="5100"/>
              </a:spcBef>
              <a:defRPr sz="4525"/>
            </a:pPr>
            <a:r>
              <a:t>大型软件系统的软件架构模型在整个项目中起到至关重要的作用。</a:t>
            </a:r>
          </a:p>
          <a:p>
            <a:pPr marL="552450" indent="-552450" defTabSz="718185">
              <a:spcBef>
                <a:spcPts val="5100"/>
              </a:spcBef>
              <a:defRPr sz="4525"/>
            </a:pPr>
            <a:r>
              <a:t>首先，软件架构模型有助于项目成员从整体上理解整个系统；</a:t>
            </a:r>
          </a:p>
          <a:p>
            <a:pPr marL="552450" indent="-552450" defTabSz="718185">
              <a:spcBef>
                <a:spcPts val="5100"/>
              </a:spcBef>
              <a:defRPr sz="4525"/>
            </a:pPr>
            <a:r>
              <a:t>其次，给复用提供了一个高层视图，既可以辅助决定从其他系统中复用设计或组件，也给我们构建的软件架构模型未来的复用提供了更多可能性；</a:t>
            </a:r>
          </a:p>
          <a:p>
            <a:pPr marL="552450" indent="-552450" defTabSz="718185">
              <a:spcBef>
                <a:spcPts val="5100"/>
              </a:spcBef>
              <a:defRPr sz="4525"/>
            </a:pPr>
            <a:r>
              <a:t>再次，软件架构模型为整个项目的构建过程提供了一个蓝图，贯穿于整个项目的生命周期；</a:t>
            </a:r>
          </a:p>
          <a:p>
            <a:pPr marL="552450" indent="-552450" defTabSz="718185">
              <a:spcBef>
                <a:spcPts val="5100"/>
              </a:spcBef>
              <a:defRPr sz="4525"/>
            </a:pPr>
            <a:r>
              <a:t>最后，软件架构模型有助于理清系统演化的内在逻辑、有助于跟踪分析软件架构上的依赖关系、有助于项目管理决策和项目风险管理等。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p:nvPr>
            <p:ph type="title"/>
          </p:nvPr>
        </p:nvSpPr>
        <p:spPr>
          <a:prstGeom prst="rect">
            <a:avLst/>
          </a:prstGeom>
        </p:spPr>
        <p:txBody>
          <a:bodyPr/>
          <a:lstStyle/>
          <a:p>
            <a:r>
              <a:t>人类探索世界本源的脉络</a:t>
            </a:r>
          </a:p>
        </p:txBody>
      </p:sp>
      <p:sp>
        <p:nvSpPr>
          <p:cNvPr id="185" name="Shape 185"/>
          <p:cNvSpPr/>
          <p:nvPr>
            <p:ph type="body" idx="1"/>
          </p:nvPr>
        </p:nvSpPr>
        <p:spPr>
          <a:prstGeom prst="rect">
            <a:avLst/>
          </a:prstGeom>
        </p:spPr>
        <p:txBody>
          <a:bodyPr/>
          <a:lstStyle/>
          <a:p>
            <a:pPr marL="514350" indent="-514350" defTabSz="668655">
              <a:spcBef>
                <a:spcPts val="4700"/>
              </a:spcBef>
              <a:defRPr sz="4210"/>
            </a:pPr>
            <a:r>
              <a:t>一个消息越是随机无序则信息量越大，听起来感觉违反常识，随机无序了还能传递信息吗？举个例子，传递1000个数值1的消息，如果用1000个字节每个字节存储一个数值1，这个消息是非常有序的，它等同于传递一个1和一个1000的信息量，则只需要几个字节，这几个字节看起来要比那1000个字节随机的多，而这几个字节却能用一定的程序规则还原出那1000个字节。</a:t>
            </a:r>
          </a:p>
          <a:p>
            <a:pPr marL="514350" indent="-514350" defTabSz="668655">
              <a:spcBef>
                <a:spcPts val="4700"/>
              </a:spcBef>
              <a:defRPr sz="4210"/>
            </a:pPr>
            <a:r>
              <a:t>更一般地说，对于一定的序列，可以用一定的程序规则压缩它，当然压缩的程序规则可能有许多种，其中一些可能有序且冗长，但我们仅仅关心那些短小精悍的程序规则。</a:t>
            </a:r>
          </a:p>
          <a:p>
            <a:pPr marL="514350" indent="-514350" defTabSz="668655">
              <a:spcBef>
                <a:spcPts val="4700"/>
              </a:spcBef>
              <a:defRPr sz="4210"/>
            </a:pPr>
            <a:r>
              <a:t>软件中没有任何两个部分是相同的，如果有，那么就把它们合并成一个，使得在单位存储空间里信息量越来越大（熵增），而从软件整体上看，它趋向于某种唯一的随机状态，这恰恰又是一种极端的有序（熵减）。追求软件的信息熵大概就是码农存在的意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p:nvPr>
            <p:ph type="title"/>
          </p:nvPr>
        </p:nvSpPr>
        <p:spPr>
          <a:prstGeom prst="rect">
            <a:avLst/>
          </a:prstGeom>
        </p:spPr>
        <p:txBody>
          <a:bodyPr/>
          <a:lstStyle/>
          <a:p>
            <a:r>
              <a:t>软件架构模型</a:t>
            </a:r>
          </a:p>
        </p:txBody>
      </p:sp>
      <p:sp>
        <p:nvSpPr>
          <p:cNvPr id="642" name="Shape 642"/>
          <p:cNvSpPr/>
          <p:nvPr>
            <p:ph type="body" sz="half" idx="1"/>
          </p:nvPr>
        </p:nvSpPr>
        <p:spPr>
          <a:xfrm>
            <a:off x="1689100" y="3238500"/>
            <a:ext cx="9024983" cy="9207500"/>
          </a:xfrm>
          <a:prstGeom prst="rect">
            <a:avLst/>
          </a:prstGeom>
        </p:spPr>
        <p:txBody>
          <a:bodyPr/>
          <a:lstStyle/>
          <a:p>
            <a:r>
              <a:t>软件架构模型是在高层抽象上对系统中关键要素的描述，而且表现出抽象的层次结构。</a:t>
            </a:r>
          </a:p>
          <a:p>
            <a:r>
              <a:t>构建软件架构模型的基本方法就是在不同层次上分解（decomposition）系统并抽象出其中的关键要素。</a:t>
            </a:r>
          </a:p>
        </p:txBody>
      </p:sp>
      <p:pic>
        <p:nvPicPr>
          <p:cNvPr id="643" name="pasted-image.png"/>
          <p:cNvPicPr>
            <a:picLocks noChangeAspect="1"/>
          </p:cNvPicPr>
          <p:nvPr/>
        </p:nvPicPr>
        <p:blipFill>
          <a:blip r:embed="rId1"/>
          <a:stretch>
            <a:fillRect/>
          </a:stretch>
        </p:blipFill>
        <p:spPr>
          <a:xfrm>
            <a:off x="11541202" y="3391639"/>
            <a:ext cx="10718215" cy="890122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 name="Shape 645"/>
          <p:cNvSpPr/>
          <p:nvPr>
            <p:ph type="title"/>
          </p:nvPr>
        </p:nvSpPr>
        <p:spPr>
          <a:prstGeom prst="rect">
            <a:avLst/>
          </a:prstGeom>
        </p:spPr>
        <p:txBody>
          <a:bodyPr/>
          <a:lstStyle/>
          <a:p>
            <a:r>
              <a:t>分解的常见方法</a:t>
            </a:r>
          </a:p>
        </p:txBody>
      </p:sp>
      <p:sp>
        <p:nvSpPr>
          <p:cNvPr id="646" name="Shape 646"/>
          <p:cNvSpPr/>
          <p:nvPr>
            <p:ph type="body" idx="1"/>
          </p:nvPr>
        </p:nvSpPr>
        <p:spPr>
          <a:prstGeom prst="rect">
            <a:avLst/>
          </a:prstGeom>
        </p:spPr>
        <p:txBody>
          <a:bodyPr/>
          <a:lstStyle/>
          <a:p>
            <a:pPr marL="444500" indent="-444500" defTabSz="577850">
              <a:spcBef>
                <a:spcPts val="4100"/>
              </a:spcBef>
              <a:defRPr sz="3640"/>
            </a:pPr>
            <a:r>
              <a:t>	•	面向功能的分解方法，用例建模即是一种面向功能的分解方法；</a:t>
            </a:r>
          </a:p>
          <a:p>
            <a:pPr marL="444500" indent="-444500" defTabSz="577850">
              <a:spcBef>
                <a:spcPts val="4100"/>
              </a:spcBef>
              <a:defRPr sz="3640"/>
            </a:pPr>
            <a:r>
              <a:t>	•	面向特征的分解方法，根据数量众多的某种系统显著特征在不同抽象层次上划分模块的方法；</a:t>
            </a:r>
          </a:p>
          <a:p>
            <a:pPr marL="444500" indent="-444500" defTabSz="577850">
              <a:spcBef>
                <a:spcPts val="4100"/>
              </a:spcBef>
              <a:defRPr sz="3640"/>
            </a:pPr>
            <a:r>
              <a:t>	•	面向数据的分解方法，在业务领域建模中形成概念业务数据模型即应用了面向数据的分解方法；</a:t>
            </a:r>
          </a:p>
          <a:p>
            <a:pPr marL="444500" indent="-444500" defTabSz="577850">
              <a:spcBef>
                <a:spcPts val="4100"/>
              </a:spcBef>
              <a:defRPr sz="3640"/>
            </a:pPr>
            <a:r>
              <a:t>	•	面向并发的分解方法，在一些系统中具有多种并发任务的特点，那么我们可以将系统分解到不同的并发任务中（进程或线程），并描述并发任务的时序交互过程；</a:t>
            </a:r>
          </a:p>
          <a:p>
            <a:pPr marL="444500" indent="-444500" defTabSz="577850">
              <a:spcBef>
                <a:spcPts val="4100"/>
              </a:spcBef>
              <a:defRPr sz="3640"/>
            </a:pPr>
            <a:r>
              <a:t>	•	面向事件的分解方法，当系统中需要处理大量的事件，而且往往事件会触发复杂的状态转换关系，这时系统就要考虑面向事件的分解方法，并内在状态转换关系进行清晰的描述；</a:t>
            </a:r>
          </a:p>
          <a:p>
            <a:pPr marL="444500" indent="-444500" defTabSz="577850">
              <a:spcBef>
                <a:spcPts val="4100"/>
              </a:spcBef>
              <a:defRPr sz="3640"/>
            </a:pPr>
            <a:r>
              <a:t>	•	面向对象的分解方法，是一种通用的分析设计范式，是基于系统中抽象的对象元素在不同抽象层次上分解的系统的方法。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p:nvPr>
            <p:ph type="body" idx="1"/>
          </p:nvPr>
        </p:nvSpPr>
        <p:spPr>
          <a:xfrm>
            <a:off x="3962400" y="3200400"/>
            <a:ext cx="16459200" cy="9051926"/>
          </a:xfrm>
          <a:prstGeom prst="rect">
            <a:avLst/>
          </a:prstGeom>
        </p:spPr>
        <p:txBody>
          <a:bodyPr/>
          <a:lstStyle/>
          <a:p>
            <a:pPr>
              <a:lnSpc>
                <a:spcPct val="90000"/>
              </a:lnSpc>
              <a:spcBef>
                <a:spcPts val="1600"/>
              </a:spcBef>
              <a:buChar char="♦"/>
              <a:defRPr sz="7200"/>
            </a:pPr>
            <a:r>
              <a:t>Functional decomposition</a:t>
            </a:r>
          </a:p>
          <a:p>
            <a:pPr marL="1028700" lvl="1" indent="-571500">
              <a:lnSpc>
                <a:spcPct val="90000"/>
              </a:lnSpc>
              <a:spcBef>
                <a:spcPts val="0"/>
              </a:spcBef>
              <a:buClrTx/>
              <a:buFontTx/>
              <a:defRPr sz="5600"/>
            </a:pPr>
            <a:r>
              <a:t>partitions functions or requirements into modules</a:t>
            </a:r>
          </a:p>
          <a:p>
            <a:pPr marL="1028700" lvl="1" indent="-571500">
              <a:lnSpc>
                <a:spcPct val="90000"/>
              </a:lnSpc>
              <a:spcBef>
                <a:spcPts val="0"/>
              </a:spcBef>
              <a:buClrTx/>
              <a:buFontTx/>
              <a:defRPr sz="5600"/>
            </a:pPr>
            <a:r>
              <a:t>begins with the functions that are listed in the requirements specification</a:t>
            </a:r>
          </a:p>
          <a:p>
            <a:pPr marL="1028700" lvl="1" indent="-571500">
              <a:lnSpc>
                <a:spcPct val="90000"/>
              </a:lnSpc>
              <a:spcBef>
                <a:spcPts val="0"/>
              </a:spcBef>
              <a:buClrTx/>
              <a:buFontTx/>
              <a:defRPr sz="5600"/>
            </a:pPr>
            <a:r>
              <a:t>lower-level designs divide these functions into subfunctions, which are then assigned to smaller modules</a:t>
            </a:r>
          </a:p>
          <a:p>
            <a:pPr marL="1028700" lvl="1" indent="-571500">
              <a:lnSpc>
                <a:spcPct val="90000"/>
              </a:lnSpc>
              <a:spcBef>
                <a:spcPts val="0"/>
              </a:spcBef>
              <a:buClrTx/>
              <a:buFontTx/>
              <a:defRPr sz="5600"/>
            </a:pPr>
            <a:r>
              <a:t>describes which modules (subfunctions) call each other</a:t>
            </a:r>
          </a:p>
        </p:txBody>
      </p:sp>
      <p:sp>
        <p:nvSpPr>
          <p:cNvPr id="649" name="Shape 649"/>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 name="Shape 651"/>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7200"/>
            </a:pPr>
            <a:r>
              <a:t>Feature-oriented decomposition</a:t>
            </a:r>
          </a:p>
          <a:p>
            <a:pPr marL="1028700" lvl="1" indent="-571500">
              <a:spcBef>
                <a:spcPts val="0"/>
              </a:spcBef>
              <a:buClrTx/>
              <a:buFontTx/>
              <a:defRPr sz="5600"/>
            </a:pPr>
            <a:r>
              <a:t>assigns features to modules</a:t>
            </a:r>
          </a:p>
          <a:p>
            <a:pPr marL="1028700" lvl="1" indent="-571500">
              <a:spcBef>
                <a:spcPts val="0"/>
              </a:spcBef>
              <a:buClrTx/>
              <a:buFontTx/>
              <a:defRPr sz="5600"/>
            </a:pPr>
            <a:r>
              <a:t>high-level design describes the system in terms of a service and a collection of features</a:t>
            </a:r>
          </a:p>
          <a:p>
            <a:pPr marL="1028700" lvl="1" indent="-571500">
              <a:spcBef>
                <a:spcPts val="0"/>
              </a:spcBef>
              <a:buClrTx/>
              <a:buFontTx/>
              <a:defRPr sz="5600"/>
            </a:pPr>
            <a:r>
              <a:t>lower-level designs describe how each feature augments the service and identifies interactions among features</a:t>
            </a:r>
          </a:p>
        </p:txBody>
      </p:sp>
      <p:sp>
        <p:nvSpPr>
          <p:cNvPr id="652" name="Shape 652"/>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7200"/>
            </a:pPr>
            <a:r>
              <a:t>Data-oriented decomposition</a:t>
            </a:r>
          </a:p>
          <a:p>
            <a:pPr marL="1028700" lvl="1" indent="-571500">
              <a:spcBef>
                <a:spcPts val="0"/>
              </a:spcBef>
              <a:buClrTx/>
              <a:buFontTx/>
              <a:defRPr sz="5600"/>
            </a:pPr>
            <a:r>
              <a:t>focuses on how data will be partitioned into modules </a:t>
            </a:r>
          </a:p>
          <a:p>
            <a:pPr marL="1028700" lvl="1" indent="-571500">
              <a:spcBef>
                <a:spcPts val="0"/>
              </a:spcBef>
              <a:buClrTx/>
              <a:buFontTx/>
              <a:defRPr sz="5600"/>
            </a:pPr>
            <a:r>
              <a:t>high-level design describes conceptual data structures</a:t>
            </a:r>
          </a:p>
          <a:p>
            <a:pPr marL="1028700" lvl="1" indent="-571500">
              <a:spcBef>
                <a:spcPts val="0"/>
              </a:spcBef>
              <a:buClrTx/>
              <a:buFontTx/>
              <a:defRPr sz="5600"/>
            </a:pPr>
            <a:r>
              <a:t>lower-level designs provide detail as to how </a:t>
            </a:r>
          </a:p>
          <a:p>
            <a:pPr marL="1371600" lvl="2" indent="-457200">
              <a:spcBef>
                <a:spcPts val="0"/>
              </a:spcBef>
              <a:buClrTx/>
              <a:buFontTx/>
              <a:defRPr sz="5000"/>
            </a:pPr>
            <a:r>
              <a:t>data are distributed among modules </a:t>
            </a:r>
          </a:p>
          <a:p>
            <a:pPr marL="1371600" lvl="2" indent="-457200">
              <a:spcBef>
                <a:spcPts val="0"/>
              </a:spcBef>
              <a:buClrTx/>
              <a:buFontTx/>
              <a:defRPr sz="5000"/>
            </a:pPr>
            <a:r>
              <a:t>distributed data realize the conceptual models</a:t>
            </a:r>
          </a:p>
        </p:txBody>
      </p:sp>
      <p:sp>
        <p:nvSpPr>
          <p:cNvPr id="655" name="Shape 655"/>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Shape 657"/>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3600"/>
            </a:pPr>
            <a:r>
              <a:t>Process-oriented decomposition</a:t>
            </a:r>
          </a:p>
          <a:p>
            <a:pPr marL="1028700" lvl="1" indent="-571500">
              <a:spcBef>
                <a:spcPts val="0"/>
              </a:spcBef>
              <a:buClrTx/>
              <a:buFontTx/>
              <a:defRPr sz="4800"/>
            </a:pPr>
            <a:r>
              <a:t>partitions the system into concurrent processes</a:t>
            </a:r>
          </a:p>
          <a:p>
            <a:pPr marL="1028700" lvl="1" indent="-571500">
              <a:spcBef>
                <a:spcPts val="0"/>
              </a:spcBef>
              <a:buClrTx/>
              <a:buFontTx/>
              <a:defRPr sz="4800"/>
            </a:pPr>
            <a:r>
              <a:t>high-level design: </a:t>
            </a:r>
          </a:p>
          <a:p>
            <a:pPr marL="1371600" lvl="2" indent="-457200">
              <a:spcBef>
                <a:spcPts val="0"/>
              </a:spcBef>
              <a:buClrTx/>
              <a:buFontTx/>
              <a:defRPr sz="4400"/>
            </a:pPr>
            <a:r>
              <a:t>identifies the system’s main tasks</a:t>
            </a:r>
          </a:p>
          <a:p>
            <a:pPr marL="1371600" lvl="2" indent="-457200">
              <a:spcBef>
                <a:spcPts val="0"/>
              </a:spcBef>
              <a:buClrTx/>
              <a:buFontTx/>
              <a:defRPr sz="4400"/>
            </a:pPr>
            <a:r>
              <a:t>assigns tasks to runtime processes</a:t>
            </a:r>
          </a:p>
          <a:p>
            <a:pPr marL="1371600" lvl="2" indent="-457200">
              <a:spcBef>
                <a:spcPts val="0"/>
              </a:spcBef>
              <a:buClrTx/>
              <a:buFontTx/>
              <a:defRPr sz="4400"/>
            </a:pPr>
            <a:r>
              <a:t>explains how the tasks coordinate with each other</a:t>
            </a:r>
          </a:p>
          <a:p>
            <a:pPr marL="1028700" lvl="1" indent="-571500">
              <a:spcBef>
                <a:spcPts val="0"/>
              </a:spcBef>
              <a:buClrTx/>
              <a:buFontTx/>
              <a:defRPr sz="4800"/>
            </a:pPr>
            <a:r>
              <a:t>Lower-level designs describe the processes in more detail</a:t>
            </a:r>
          </a:p>
        </p:txBody>
      </p:sp>
      <p:sp>
        <p:nvSpPr>
          <p:cNvPr id="658" name="Shape 658"/>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Shape 660"/>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7200"/>
            </a:pPr>
            <a:r>
              <a:t>Event-oriented decomposition</a:t>
            </a:r>
          </a:p>
          <a:p>
            <a:pPr marL="1028700" lvl="1" indent="-571500">
              <a:spcBef>
                <a:spcPts val="0"/>
              </a:spcBef>
              <a:buClrTx/>
              <a:buFontTx/>
              <a:defRPr sz="5600"/>
            </a:pPr>
            <a:r>
              <a:t>focuses on the events that the system must handle and assigns responsibility for events to different modules</a:t>
            </a:r>
          </a:p>
          <a:p>
            <a:pPr marL="1028700" lvl="1" indent="-571500">
              <a:spcBef>
                <a:spcPts val="0"/>
              </a:spcBef>
              <a:buClrTx/>
              <a:buFontTx/>
              <a:defRPr sz="5600"/>
            </a:pPr>
            <a:r>
              <a:t>high-level design catalogues the system’s expected input events</a:t>
            </a:r>
          </a:p>
          <a:p>
            <a:pPr marL="1028700" lvl="1" indent="-571500">
              <a:spcBef>
                <a:spcPts val="0"/>
              </a:spcBef>
              <a:buClrTx/>
              <a:buFontTx/>
              <a:defRPr sz="5600"/>
            </a:pPr>
            <a:r>
              <a:t>lower-level designs decompose the system into states and describe how events trigger state transformations</a:t>
            </a:r>
          </a:p>
        </p:txBody>
      </p:sp>
      <p:sp>
        <p:nvSpPr>
          <p:cNvPr id="661" name="Shape 661"/>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Shape 663"/>
          <p:cNvSpPr/>
          <p:nvPr>
            <p:ph type="body" idx="1"/>
          </p:nvPr>
        </p:nvSpPr>
        <p:spPr>
          <a:xfrm>
            <a:off x="3962400" y="3200400"/>
            <a:ext cx="16459200" cy="9051926"/>
          </a:xfrm>
          <a:prstGeom prst="rect">
            <a:avLst/>
          </a:prstGeom>
        </p:spPr>
        <p:txBody>
          <a:bodyPr/>
          <a:lstStyle/>
          <a:p>
            <a:pPr marL="1028700" lvl="1" indent="-571500">
              <a:spcBef>
                <a:spcPts val="1600"/>
              </a:spcBef>
              <a:buClrTx/>
              <a:buFont typeface="Euphemia UCAS"/>
              <a:buChar char="•"/>
              <a:defRPr sz="7200"/>
            </a:pPr>
            <a:r>
              <a:t>Object-oriented decomposition</a:t>
            </a:r>
          </a:p>
          <a:p>
            <a:pPr marL="1028700" lvl="1" indent="-571500">
              <a:spcBef>
                <a:spcPts val="0"/>
              </a:spcBef>
              <a:buClrTx/>
              <a:buFontTx/>
              <a:defRPr sz="5600"/>
            </a:pPr>
            <a:r>
              <a:t>assigns objects to modules</a:t>
            </a:r>
          </a:p>
          <a:p>
            <a:pPr marL="1028700" lvl="1" indent="-571500">
              <a:spcBef>
                <a:spcPts val="0"/>
              </a:spcBef>
              <a:buClrTx/>
              <a:buFontTx/>
              <a:defRPr sz="5600"/>
            </a:pPr>
            <a:r>
              <a:t>high-level design identifies the system’s object types and explains how objects are related to one another</a:t>
            </a:r>
          </a:p>
          <a:p>
            <a:pPr marL="1028700" lvl="1" indent="-571500">
              <a:spcBef>
                <a:spcPts val="0"/>
              </a:spcBef>
              <a:buClrTx/>
              <a:buFontTx/>
              <a:defRPr sz="5600"/>
            </a:pPr>
            <a:r>
              <a:t>lower-level designs detail the objects’ attributes and operations</a:t>
            </a:r>
          </a:p>
        </p:txBody>
      </p:sp>
      <p:sp>
        <p:nvSpPr>
          <p:cNvPr id="664" name="Shape 664"/>
          <p:cNvSpPr/>
          <p:nvPr/>
        </p:nvSpPr>
        <p:spPr>
          <a:xfrm>
            <a:off x="1974015" y="547687"/>
            <a:ext cx="21005801" cy="2286001"/>
          </a:xfrm>
          <a:prstGeom prst="rect">
            <a:avLst/>
          </a:prstGeom>
          <a:ln w="12700">
            <a:miter lim="400000"/>
          </a:ln>
        </p:spPr>
        <p:txBody>
          <a:bodyPr lIns="50800" tIns="50800" rIns="50800" bIns="50800" anchor="ctr">
            <a:normAutofit/>
          </a:bodyPr>
          <a:lstStyle>
            <a:lvl1pPr>
              <a:defRPr sz="11200"/>
            </a:lvl1pPr>
          </a:lstStyle>
          <a:p>
            <a:r>
              <a:t>Popular Design Methods</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Shape 666"/>
          <p:cNvSpPr/>
          <p:nvPr>
            <p:ph type="title"/>
          </p:nvPr>
        </p:nvSpPr>
        <p:spPr>
          <a:prstGeom prst="rect">
            <a:avLst/>
          </a:prstGeom>
        </p:spPr>
        <p:txBody>
          <a:bodyPr/>
          <a:lstStyle/>
          <a:p>
            <a:r>
              <a:t>分解和视图</a:t>
            </a:r>
          </a:p>
        </p:txBody>
      </p:sp>
      <p:sp>
        <p:nvSpPr>
          <p:cNvPr id="667" name="Shape 667"/>
          <p:cNvSpPr/>
          <p:nvPr>
            <p:ph type="body" idx="1"/>
          </p:nvPr>
        </p:nvSpPr>
        <p:spPr>
          <a:prstGeom prst="rect">
            <a:avLst/>
          </a:prstGeom>
        </p:spPr>
        <p:txBody>
          <a:bodyPr/>
          <a:lstStyle/>
          <a:p>
            <a:pPr marL="533400" indent="-533400" defTabSz="693420">
              <a:spcBef>
                <a:spcPts val="4900"/>
              </a:spcBef>
              <a:defRPr sz="4370"/>
            </a:pPr>
            <a:r>
              <a:t>在合理的分解和抽象基础上抽取系统的关键要素，进一步描述关键要素之间的关系，比如面向数据分解之后形成的数据关系模型、面向事件分析之后总结出的状态转换图、面向并发分解之后总结出的并发任务的时序交互过程等，都是软件架构模型中的某种关键视图（Views）。</a:t>
            </a:r>
          </a:p>
          <a:p>
            <a:pPr marL="533400" indent="-533400" defTabSz="693420">
              <a:spcBef>
                <a:spcPts val="4900"/>
              </a:spcBef>
              <a:defRPr sz="4370"/>
            </a:pPr>
            <a:r>
              <a:t>软件架构模型是通过一组关键视图来描述的，同一个软件架构，由于选取的视角不同（Perspective）可以得到不同的视图，这样一组关键视图搭配起来可以完整地描述一个逻辑自洽的软件架构模型。一般来说，我们常用的几种视图有分解视图、依赖视图、泛化视图、执行视图、实现视图、部署视图和工作任务分配视图。</a:t>
            </a:r>
          </a:p>
          <a:p>
            <a:pPr marL="533400" indent="-533400" defTabSz="693420">
              <a:spcBef>
                <a:spcPts val="4900"/>
              </a:spcBef>
              <a:defRPr sz="4370"/>
            </a:pPr>
            <a:r>
              <a:t>在具体了解软件架构的视图之前，为了理解软件架构中的关键要素所表现出来的特征，我们先来看看软件架构的风格和策略，然后在逐一分析软件架构的视图。</a:t>
            </a:r>
          </a:p>
        </p:txBody>
      </p:sp>
    </p:spTree>
  </p:cSld>
  <p:clrMapOvr>
    <a:masterClrMapping/>
  </p:clrMapOvr>
  <mc:AlternateContent xmlns:mc="http://schemas.openxmlformats.org/markup-compatibility/2006">
    <mc:Choice xmlns:p14="http://schemas.microsoft.com/office/powerpoint/2010/main" Requires="p14">
      <p:transition spd="med" p14:dur="1000">
        <p:dissolve/>
      </p:transition>
    </mc:Choice>
    <mc:Fallback>
      <p:transition spd="med">
        <p:dissolv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9" name="Shape 669"/>
          <p:cNvSpPr/>
          <p:nvPr>
            <p:ph type="title"/>
          </p:nvPr>
        </p:nvSpPr>
        <p:spPr>
          <a:prstGeom prst="rect">
            <a:avLst/>
          </a:prstGeom>
        </p:spPr>
        <p:txBody>
          <a:bodyPr/>
          <a:lstStyle/>
          <a:p>
            <a:r>
              <a:t>软件架构风格与策略</a:t>
            </a:r>
          </a:p>
        </p:txBody>
      </p:sp>
      <p:sp>
        <p:nvSpPr>
          <p:cNvPr id="670" name="Shape 670"/>
          <p:cNvSpPr/>
          <p:nvPr>
            <p:ph type="body" idx="1"/>
          </p:nvPr>
        </p:nvSpPr>
        <p:spPr>
          <a:prstGeom prst="rect">
            <a:avLst/>
          </a:prstGeom>
        </p:spPr>
        <p:txBody>
          <a:bodyPr/>
          <a:lstStyle/>
          <a:p>
            <a:r>
              <a:t>		15.2.1.管道-过滤器</a:t>
            </a:r>
          </a:p>
          <a:p>
            <a:r>
              <a:t>		15.2.2.客户-服务</a:t>
            </a:r>
          </a:p>
          <a:p>
            <a:r>
              <a:t>		15.2.3.P2P</a:t>
            </a:r>
          </a:p>
          <a:p>
            <a:r>
              <a:t>		15.2.4.发布-订阅</a:t>
            </a:r>
          </a:p>
          <a:p>
            <a:r>
              <a:t>		15.2.5.CRUD</a:t>
            </a:r>
          </a:p>
          <a:p>
            <a:r>
              <a:t>		15.2.6.层次化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r>
              <a:t>0和1是什么？</a:t>
            </a:r>
          </a:p>
        </p:txBody>
      </p:sp>
      <p:sp>
        <p:nvSpPr>
          <p:cNvPr id="188" name="Shape 188"/>
          <p:cNvSpPr/>
          <p:nvPr>
            <p:ph type="body" idx="1"/>
          </p:nvPr>
        </p:nvSpPr>
        <p:spPr>
          <a:prstGeom prst="rect">
            <a:avLst/>
          </a:prstGeom>
        </p:spPr>
        <p:txBody>
          <a:bodyPr/>
          <a:lstStyle/>
          <a:p>
            <a:pPr marL="628650" indent="-628650" defTabSz="817245">
              <a:spcBef>
                <a:spcPts val="5800"/>
              </a:spcBef>
              <a:defRPr sz="5150"/>
            </a:pPr>
            <a:r>
              <a:t>信息论还确立了以0和1两个符号为基本元素对序列及程序规则编码。</a:t>
            </a:r>
          </a:p>
          <a:p>
            <a:pPr marL="628650" indent="-628650" defTabSz="817245">
              <a:spcBef>
                <a:spcPts val="5800"/>
              </a:spcBef>
              <a:defRPr sz="5150"/>
            </a:pPr>
            <a:r>
              <a:t>	•	0和1是什么？</a:t>
            </a:r>
          </a:p>
          <a:p>
            <a:pPr marL="628650" indent="-628650" defTabSz="817245">
              <a:spcBef>
                <a:spcPts val="5800"/>
              </a:spcBef>
              <a:defRPr sz="5150"/>
            </a:pPr>
            <a:r>
              <a:t>在达尔文的进化论以及对感性、知性和理性的本源有了基本认识之后，王东岳先生总结出了万物求存万物分化演化的递弱代偿法则，将物质世界、生物世界和精神世界的演化过程统一起来了。这是还原论在一种抽象层次上达到了极致，一种极为简化的模型整顿了人类的已知世界。</a:t>
            </a:r>
          </a:p>
          <a:p>
            <a:pPr marL="628650" indent="-628650" defTabSz="817245">
              <a:spcBef>
                <a:spcPts val="5800"/>
              </a:spcBef>
              <a:defRPr sz="5150"/>
            </a:pPr>
            <a:r>
              <a:t>使得我们在一个很高的抽象层级上理出了宇宙演化的脉络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2" name="Shape 672"/>
          <p:cNvSpPr/>
          <p:nvPr>
            <p:ph type="title"/>
          </p:nvPr>
        </p:nvSpPr>
        <p:spPr>
          <a:prstGeom prst="rect">
            <a:avLst/>
          </a:prstGeom>
        </p:spPr>
        <p:txBody>
          <a:bodyPr/>
          <a:lstStyle/>
          <a:p>
            <a:r>
              <a:t>管道-过滤器</a:t>
            </a:r>
          </a:p>
        </p:txBody>
      </p:sp>
      <p:sp>
        <p:nvSpPr>
          <p:cNvPr id="673" name="Shape 673"/>
          <p:cNvSpPr/>
          <p:nvPr>
            <p:ph type="body" sz="half" idx="1"/>
          </p:nvPr>
        </p:nvSpPr>
        <p:spPr>
          <a:xfrm>
            <a:off x="1689100" y="3238500"/>
            <a:ext cx="21005800" cy="4164444"/>
          </a:xfrm>
          <a:prstGeom prst="rect">
            <a:avLst/>
          </a:prstGeom>
        </p:spPr>
        <p:txBody>
          <a:bodyPr/>
          <a:lstStyle>
            <a:lvl1pPr marL="552450" indent="-552450" defTabSz="718185">
              <a:spcBef>
                <a:spcPts val="5100"/>
              </a:spcBef>
              <a:defRPr sz="4525"/>
            </a:lvl1pPr>
          </a:lstStyle>
          <a:p>
            <a:r>
              <a:t>管道-过滤器风格的软件架构是面向数据流的软件体系结构，最典型的应用是编译系统。 一个普通的编译系统包括词法分析器、语法分析器、语义分析与中间代码生成器、目标代码生成器等一系列对源代码进行处理的过程。就像如图：管道-过滤器风格示意图，对源代码处理的过滤器通过管道连接起来，实现了端到端的从源代码到编译目标的完整系统。</a:t>
            </a:r>
          </a:p>
        </p:txBody>
      </p:sp>
      <p:pic>
        <p:nvPicPr>
          <p:cNvPr id="674" name="pasted-image.png"/>
          <p:cNvPicPr>
            <a:picLocks noChangeAspect="1"/>
          </p:cNvPicPr>
          <p:nvPr/>
        </p:nvPicPr>
        <p:blipFill>
          <a:blip r:embed="rId1"/>
          <a:stretch>
            <a:fillRect/>
          </a:stretch>
        </p:blipFill>
        <p:spPr>
          <a:xfrm>
            <a:off x="3616874" y="7461058"/>
            <a:ext cx="17150252" cy="524127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p:nvPr>
            <p:ph type="title"/>
          </p:nvPr>
        </p:nvSpPr>
        <p:spPr>
          <a:prstGeom prst="rect">
            <a:avLst/>
          </a:prstGeom>
        </p:spPr>
        <p:txBody>
          <a:bodyPr/>
          <a:lstStyle/>
          <a:p>
            <a:r>
              <a:t>客户-服务</a:t>
            </a:r>
          </a:p>
        </p:txBody>
      </p:sp>
      <p:sp>
        <p:nvSpPr>
          <p:cNvPr id="677" name="Shape 677"/>
          <p:cNvSpPr/>
          <p:nvPr>
            <p:ph type="body" idx="1"/>
          </p:nvPr>
        </p:nvSpPr>
        <p:spPr>
          <a:prstGeom prst="rect">
            <a:avLst/>
          </a:prstGeom>
        </p:spPr>
        <p:txBody>
          <a:bodyPr/>
          <a:lstStyle/>
          <a:p>
            <a:pPr marL="495300" indent="-495300" defTabSz="643890">
              <a:spcBef>
                <a:spcPts val="4600"/>
              </a:spcBef>
              <a:defRPr sz="4055"/>
            </a:pPr>
            <a:r>
              <a:t>Client/Server（C/S）和Browser/Server（B/S）是我们常用的对软件的网络结构特点的表述方式，但它们背后蕴含着一种普遍存在的软件架构风格，即客户-服务模式的架构风格。</a:t>
            </a:r>
          </a:p>
          <a:p>
            <a:pPr marL="495300" indent="-495300" defTabSz="643890">
              <a:spcBef>
                <a:spcPts val="4600"/>
              </a:spcBef>
              <a:defRPr sz="4055"/>
            </a:pPr>
            <a:r>
              <a:t>客户-服务模式的架构风格是指客户代码通过请求和应答的方式访问或者调用服务代码。这里的请求和应答可以是函数调用和返回值，也可以是TCP Socket中的send和recv，还可以是HTTP协议中的GET请求和响应。</a:t>
            </a:r>
          </a:p>
          <a:p>
            <a:pPr marL="495300" indent="-495300" defTabSz="643890">
              <a:spcBef>
                <a:spcPts val="4600"/>
              </a:spcBef>
              <a:defRPr sz="4055"/>
            </a:pPr>
            <a:r>
              <a:t>在客户-服务模式中，客户是主动的，服务是被动的。客户知道它向哪个服务发出请求，而服务却不知道它正在为哪个客户提供服务，甚至不知道正在为多少客户提供服务。</a:t>
            </a:r>
          </a:p>
          <a:p>
            <a:pPr marL="495300" indent="-495300" defTabSz="643890">
              <a:spcBef>
                <a:spcPts val="4600"/>
              </a:spcBef>
              <a:defRPr sz="4055"/>
            </a:pPr>
            <a:r>
              <a:t>客户-服务模式的架构风格具有典型的模块化特征，降低了系统中客户和服务构件之间耦合度，提高了服务构件的可重用性。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9" name="Shape 679"/>
          <p:cNvSpPr/>
          <p:nvPr>
            <p:ph type="title"/>
          </p:nvPr>
        </p:nvSpPr>
        <p:spPr>
          <a:prstGeom prst="rect">
            <a:avLst/>
          </a:prstGeom>
        </p:spPr>
        <p:txBody>
          <a:bodyPr/>
          <a:lstStyle/>
          <a:p>
            <a:r>
              <a:t>P2P</a:t>
            </a:r>
          </a:p>
        </p:txBody>
      </p:sp>
      <p:sp>
        <p:nvSpPr>
          <p:cNvPr id="680" name="Shape 680"/>
          <p:cNvSpPr/>
          <p:nvPr>
            <p:ph type="body" sz="half" idx="1"/>
          </p:nvPr>
        </p:nvSpPr>
        <p:spPr>
          <a:xfrm>
            <a:off x="1689100" y="3238500"/>
            <a:ext cx="12123623" cy="9207500"/>
          </a:xfrm>
          <a:prstGeom prst="rect">
            <a:avLst/>
          </a:prstGeom>
        </p:spPr>
        <p:txBody>
          <a:bodyPr/>
          <a:lstStyle/>
          <a:p>
            <a:pPr marL="577850" indent="-577850" defTabSz="751205">
              <a:spcBef>
                <a:spcPts val="5300"/>
              </a:spcBef>
              <a:defRPr sz="4730"/>
            </a:pPr>
            <a:r>
              <a:t>P2P（peer-to-peer）架构是客户-服务模式的一种特殊情形，P2P架构中每一个构件既是客户端又是服务端，即每一个构件都有一种接口，该接口不仅定义了构件提供的服务，同时也指定了向同类构件发送的服务请求。这样众多构件一起形成了一种对等的网络结构，如图：P2P网络结构示意图。</a:t>
            </a:r>
          </a:p>
          <a:p>
            <a:pPr marL="577850" indent="-577850" defTabSz="751205">
              <a:spcBef>
                <a:spcPts val="5300"/>
              </a:spcBef>
              <a:defRPr sz="4730"/>
            </a:pPr>
            <a:r>
              <a:t>P2P架构典型的应用有文件共享网络、比特币网络等。</a:t>
            </a:r>
          </a:p>
        </p:txBody>
      </p:sp>
      <p:pic>
        <p:nvPicPr>
          <p:cNvPr id="681" name="pasted-image.tiff"/>
          <p:cNvPicPr>
            <a:picLocks noChangeAspect="1"/>
          </p:cNvPicPr>
          <p:nvPr/>
        </p:nvPicPr>
        <p:blipFill>
          <a:blip r:embed="rId1"/>
          <a:stretch>
            <a:fillRect/>
          </a:stretch>
        </p:blipFill>
        <p:spPr>
          <a:xfrm>
            <a:off x="14004080" y="3033197"/>
            <a:ext cx="9956801" cy="89154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3" name="Shape 683"/>
          <p:cNvSpPr/>
          <p:nvPr>
            <p:ph type="title"/>
          </p:nvPr>
        </p:nvSpPr>
        <p:spPr>
          <a:prstGeom prst="rect">
            <a:avLst/>
          </a:prstGeom>
        </p:spPr>
        <p:txBody>
          <a:bodyPr/>
          <a:lstStyle/>
          <a:p>
            <a:r>
              <a:t>发布-订阅</a:t>
            </a:r>
          </a:p>
        </p:txBody>
      </p:sp>
      <p:sp>
        <p:nvSpPr>
          <p:cNvPr id="684" name="Shape 684"/>
          <p:cNvSpPr/>
          <p:nvPr>
            <p:ph type="body" sz="quarter" idx="1"/>
          </p:nvPr>
        </p:nvSpPr>
        <p:spPr>
          <a:xfrm>
            <a:off x="1689100" y="3238500"/>
            <a:ext cx="6471875" cy="9207500"/>
          </a:xfrm>
          <a:prstGeom prst="rect">
            <a:avLst/>
          </a:prstGeom>
        </p:spPr>
        <p:txBody>
          <a:bodyPr/>
          <a:lstStyle/>
          <a:p>
            <a:pPr marL="438150" indent="-438150" defTabSz="569595">
              <a:spcBef>
                <a:spcPts val="4000"/>
              </a:spcBef>
              <a:defRPr sz="3590"/>
            </a:pPr>
            <a:r>
              <a:t>在发布-订阅架构中，有两类构件：发布者和订阅者。如果订阅者订阅了某一事件，则该事件一旦发生，发布者就会发布通知给该订阅者。观察者模式体现了发布-订阅架构的基本结构。</a:t>
            </a:r>
          </a:p>
          <a:p>
            <a:pPr marL="438150" indent="-438150" defTabSz="569595">
              <a:spcBef>
                <a:spcPts val="4000"/>
              </a:spcBef>
              <a:defRPr sz="3590"/>
            </a:pPr>
            <a:r>
              <a:t>在实际应用中往往会需要不同的订阅组，以及不同的发布者。由于订阅者数量庞大往往在消息推送时采用消息队列的方式延时推送。如图：包含消息队列的发布-订阅架构示意图。</a:t>
            </a:r>
          </a:p>
        </p:txBody>
      </p:sp>
      <p:pic>
        <p:nvPicPr>
          <p:cNvPr id="685" name="pasted-image.tiff"/>
          <p:cNvPicPr>
            <a:picLocks noChangeAspect="1"/>
          </p:cNvPicPr>
          <p:nvPr/>
        </p:nvPicPr>
        <p:blipFill>
          <a:blip r:embed="rId1"/>
          <a:stretch>
            <a:fillRect/>
          </a:stretch>
        </p:blipFill>
        <p:spPr>
          <a:xfrm>
            <a:off x="9088723" y="3656049"/>
            <a:ext cx="13979890" cy="837240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Shape 687"/>
          <p:cNvSpPr/>
          <p:nvPr>
            <p:ph type="title"/>
          </p:nvPr>
        </p:nvSpPr>
        <p:spPr>
          <a:prstGeom prst="rect">
            <a:avLst/>
          </a:prstGeom>
        </p:spPr>
        <p:txBody>
          <a:bodyPr/>
          <a:lstStyle/>
          <a:p>
            <a:r>
              <a:t>CRUD</a:t>
            </a:r>
          </a:p>
        </p:txBody>
      </p:sp>
      <p:sp>
        <p:nvSpPr>
          <p:cNvPr id="688" name="Shape 688"/>
          <p:cNvSpPr/>
          <p:nvPr>
            <p:ph type="body" sz="half" idx="1"/>
          </p:nvPr>
        </p:nvSpPr>
        <p:spPr>
          <a:xfrm>
            <a:off x="1689100" y="3238500"/>
            <a:ext cx="8680061" cy="9207500"/>
          </a:xfrm>
          <a:prstGeom prst="rect">
            <a:avLst/>
          </a:prstGeom>
        </p:spPr>
        <p:txBody>
          <a:bodyPr/>
          <a:lstStyle/>
          <a:p>
            <a:pPr marL="419100" indent="-419100" defTabSz="544830">
              <a:spcBef>
                <a:spcPts val="3800"/>
              </a:spcBef>
              <a:defRPr sz="3430"/>
            </a:pPr>
            <a:r>
              <a:t>CRUD 是创建（Create）、 读取（Read）、更新（Update）和删除（Delete）四种数据库持久化信息的基本操作的助记符，表示对于存储的信息可以进行这四种持久化操作。CRUD也代表了一种围绕中心化管理系统关键数据的软件架构风格。一般常见的各类信息系统，比如ERP、CRM、医院信息化平台等都可以用CRUD架构来概括。</a:t>
            </a:r>
          </a:p>
          <a:p>
            <a:pPr marL="419100" indent="-419100" defTabSz="544830">
              <a:spcBef>
                <a:spcPts val="3800"/>
              </a:spcBef>
              <a:defRPr sz="3430"/>
            </a:pPr>
            <a:r>
              <a:t>如图：医院信息基础平台示意图中心位置为运营数据、临床数据、基础数据等，各种应用系统围绕了中心数据做CRUD持久化操作，即呈现出典型的CRUD架构风格。</a:t>
            </a:r>
          </a:p>
        </p:txBody>
      </p:sp>
      <p:pic>
        <p:nvPicPr>
          <p:cNvPr id="689" name="pasted-image.tiff"/>
          <p:cNvPicPr>
            <a:picLocks noChangeAspect="1"/>
          </p:cNvPicPr>
          <p:nvPr/>
        </p:nvPicPr>
        <p:blipFill>
          <a:blip r:embed="rId1"/>
          <a:stretch>
            <a:fillRect/>
          </a:stretch>
        </p:blipFill>
        <p:spPr>
          <a:xfrm>
            <a:off x="10611193" y="5060588"/>
            <a:ext cx="12336533" cy="589161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Shape 691"/>
          <p:cNvSpPr/>
          <p:nvPr>
            <p:ph type="title"/>
          </p:nvPr>
        </p:nvSpPr>
        <p:spPr>
          <a:prstGeom prst="rect">
            <a:avLst/>
          </a:prstGeom>
        </p:spPr>
        <p:txBody>
          <a:bodyPr/>
          <a:lstStyle/>
          <a:p>
            <a:r>
              <a:t>层次化</a:t>
            </a:r>
          </a:p>
        </p:txBody>
      </p:sp>
      <p:sp>
        <p:nvSpPr>
          <p:cNvPr id="692" name="Shape 692"/>
          <p:cNvSpPr/>
          <p:nvPr>
            <p:ph type="body" sz="half" idx="1"/>
          </p:nvPr>
        </p:nvSpPr>
        <p:spPr>
          <a:xfrm>
            <a:off x="1689100" y="3238500"/>
            <a:ext cx="8085189" cy="9207500"/>
          </a:xfrm>
          <a:prstGeom prst="rect">
            <a:avLst/>
          </a:prstGeom>
        </p:spPr>
        <p:txBody>
          <a:bodyPr/>
          <a:lstStyle/>
          <a:p>
            <a:pPr marL="444500" indent="-444500" defTabSz="577850">
              <a:spcBef>
                <a:spcPts val="4100"/>
              </a:spcBef>
              <a:defRPr sz="3640"/>
            </a:pPr>
            <a:r>
              <a:t>较为复杂的系统中的软件单元，仅仅从平面展开的角度进行模块化分解是不够的，还需要从垂直纵深的角度将软件单元按层次化组织，每一层为它的上一层提供服务，同时又作为下一层的客户。</a:t>
            </a:r>
          </a:p>
          <a:p>
            <a:pPr marL="444500" indent="-444500" defTabSz="577850">
              <a:spcBef>
                <a:spcPts val="4100"/>
              </a:spcBef>
              <a:defRPr sz="3640"/>
            </a:pPr>
            <a:r>
              <a:t>通信网络中的OSI（Open System Interconnection）参考模型是典型的层次化架构风格，如图：OSI参考模型示意图。在OSI参考模型中每一层都将相邻底层提供的通信服务抽象化，隐藏它的实现细节，同时为相邻的上一层提供服务。</a:t>
            </a:r>
          </a:p>
        </p:txBody>
      </p:sp>
      <p:pic>
        <p:nvPicPr>
          <p:cNvPr id="693" name="pasted-image.tiff"/>
          <p:cNvPicPr>
            <a:picLocks noChangeAspect="1"/>
          </p:cNvPicPr>
          <p:nvPr/>
        </p:nvPicPr>
        <p:blipFill>
          <a:blip r:embed="rId1"/>
          <a:stretch>
            <a:fillRect/>
          </a:stretch>
        </p:blipFill>
        <p:spPr>
          <a:xfrm>
            <a:off x="9954774" y="4100008"/>
            <a:ext cx="13314354" cy="703164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Shape 695"/>
          <p:cNvSpPr/>
          <p:nvPr>
            <p:ph type="title"/>
          </p:nvPr>
        </p:nvSpPr>
        <p:spPr>
          <a:prstGeom prst="rect">
            <a:avLst/>
          </a:prstGeom>
        </p:spPr>
        <p:txBody>
          <a:bodyPr/>
          <a:lstStyle/>
          <a:p>
            <a:r>
              <a:t>软件架构的描述方法</a:t>
            </a:r>
          </a:p>
        </p:txBody>
      </p:sp>
      <p:sp>
        <p:nvSpPr>
          <p:cNvPr id="696" name="Shape 696"/>
          <p:cNvSpPr/>
          <p:nvPr>
            <p:ph type="body" idx="1"/>
          </p:nvPr>
        </p:nvSpPr>
        <p:spPr>
          <a:xfrm>
            <a:off x="1689100" y="3263900"/>
            <a:ext cx="21005800" cy="9207500"/>
          </a:xfrm>
          <a:prstGeom prst="rect">
            <a:avLst/>
          </a:prstGeom>
        </p:spPr>
        <p:txBody>
          <a:bodyPr/>
          <a:lstStyle/>
          <a:p>
            <a:r>
              <a:t>软件架构模型是通过一组关键视图来描述的，同一个软件架构，由于选取的视角（Perspective）和抽象层次不同可以得到不同的视图，这样一组关键视图搭配起来可以完整地描述一个逻辑自洽的软件架构模型。一般来说，我们常用的几种视图有分解视图、依赖视图、泛化视图、执行视图、实现视图、部署视图和工作任务分配视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698"/>
          <p:cNvSpPr/>
          <p:nvPr>
            <p:ph type="title"/>
          </p:nvPr>
        </p:nvSpPr>
        <p:spPr>
          <a:prstGeom prst="rect">
            <a:avLst/>
          </a:prstGeom>
        </p:spPr>
        <p:txBody>
          <a:bodyPr/>
          <a:lstStyle/>
          <a:p>
            <a:r>
              <a:t>软件架构的描述方法</a:t>
            </a:r>
          </a:p>
        </p:txBody>
      </p:sp>
      <p:sp>
        <p:nvSpPr>
          <p:cNvPr id="699" name="Shape 699"/>
          <p:cNvSpPr/>
          <p:nvPr>
            <p:ph type="body" idx="1"/>
          </p:nvPr>
        </p:nvSpPr>
        <p:spPr>
          <a:xfrm>
            <a:off x="1689100" y="3263900"/>
            <a:ext cx="21005800" cy="9207500"/>
          </a:xfrm>
          <a:prstGeom prst="rect">
            <a:avLst/>
          </a:prstGeom>
        </p:spPr>
        <p:txBody>
          <a:bodyPr/>
          <a:lstStyle/>
          <a:p>
            <a:pPr marL="520700" indent="-520700" defTabSz="676910">
              <a:spcBef>
                <a:spcPts val="4800"/>
              </a:spcBef>
              <a:defRPr sz="4265"/>
            </a:pPr>
            <a:r>
              <a:t>分解视图 Decomposition View</a:t>
            </a:r>
          </a:p>
          <a:p>
            <a:pPr marL="520700" indent="-520700" defTabSz="676910">
              <a:spcBef>
                <a:spcPts val="4800"/>
              </a:spcBef>
              <a:defRPr sz="4265"/>
            </a:pPr>
            <a:r>
              <a:t>依赖视图 Dependencies View</a:t>
            </a:r>
          </a:p>
          <a:p>
            <a:pPr marL="520700" indent="-520700" defTabSz="676910">
              <a:spcBef>
                <a:spcPts val="4800"/>
              </a:spcBef>
              <a:defRPr sz="4265"/>
            </a:pPr>
            <a:r>
              <a:t>泛化视图 Generalization View</a:t>
            </a:r>
          </a:p>
          <a:p>
            <a:pPr marL="520700" indent="-520700" defTabSz="676910">
              <a:spcBef>
                <a:spcPts val="4800"/>
              </a:spcBef>
              <a:defRPr sz="4265"/>
            </a:pPr>
            <a:r>
              <a:t>执行视图 Execution View</a:t>
            </a:r>
          </a:p>
          <a:p>
            <a:pPr marL="520700" indent="-520700" defTabSz="676910">
              <a:spcBef>
                <a:spcPts val="4800"/>
              </a:spcBef>
              <a:defRPr sz="4265"/>
            </a:pPr>
            <a:r>
              <a:t>实现视图 Implementation View</a:t>
            </a:r>
          </a:p>
          <a:p>
            <a:pPr marL="520700" indent="-520700" defTabSz="676910">
              <a:spcBef>
                <a:spcPts val="4800"/>
              </a:spcBef>
              <a:defRPr sz="4265"/>
            </a:pPr>
            <a:r>
              <a:t>部署视图 Deployment View</a:t>
            </a:r>
          </a:p>
          <a:p>
            <a:pPr marL="520700" indent="-520700" defTabSz="676910">
              <a:spcBef>
                <a:spcPts val="4800"/>
              </a:spcBef>
              <a:defRPr sz="4265"/>
            </a:pPr>
            <a:r>
              <a:t>工作任务分配视图 Work-assignment View</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Shape 701"/>
          <p:cNvSpPr/>
          <p:nvPr>
            <p:ph type="title"/>
          </p:nvPr>
        </p:nvSpPr>
        <p:spPr>
          <a:prstGeom prst="rect">
            <a:avLst/>
          </a:prstGeom>
        </p:spPr>
        <p:txBody>
          <a:bodyPr/>
          <a:lstStyle/>
          <a:p>
            <a:r>
              <a:t>分解视图</a:t>
            </a:r>
          </a:p>
        </p:txBody>
      </p:sp>
      <p:sp>
        <p:nvSpPr>
          <p:cNvPr id="702" name="Shape 702"/>
          <p:cNvSpPr/>
          <p:nvPr>
            <p:ph type="body" idx="1"/>
          </p:nvPr>
        </p:nvSpPr>
        <p:spPr>
          <a:prstGeom prst="rect">
            <a:avLst/>
          </a:prstGeom>
        </p:spPr>
        <p:txBody>
          <a:bodyPr/>
          <a:lstStyle/>
          <a:p>
            <a:r>
              <a:t>分解是构建软件架构模型的关键步骤，分解视图也是描述软件架构模型的关键视图，一般分解视图呈现为较为明晰的分解结构（breakdown structure）特点。分解视图用软件模块勾划出系统结构，往往会通过不同抽象层级的软件模块形成层次化的结构。由于前述分解方法中已经明确呈现出了分解视图的特征，我们这里简要了解一下分解视图中常见的软件模块术语。</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Shape 704"/>
          <p:cNvSpPr/>
          <p:nvPr>
            <p:ph type="title"/>
          </p:nvPr>
        </p:nvSpPr>
        <p:spPr>
          <a:prstGeom prst="rect">
            <a:avLst/>
          </a:prstGeom>
        </p:spPr>
        <p:txBody>
          <a:bodyPr/>
          <a:lstStyle/>
          <a:p>
            <a:r>
              <a:t>分解视图</a:t>
            </a:r>
          </a:p>
        </p:txBody>
      </p:sp>
      <p:sp>
        <p:nvSpPr>
          <p:cNvPr id="705" name="Shape 705"/>
          <p:cNvSpPr/>
          <p:nvPr>
            <p:ph type="body" idx="1"/>
          </p:nvPr>
        </p:nvSpPr>
        <p:spPr>
          <a:prstGeom prst="rect">
            <a:avLst/>
          </a:prstGeom>
        </p:spPr>
        <p:txBody>
          <a:bodyPr/>
          <a:lstStyle/>
          <a:p>
            <a:pPr marL="444500" indent="-444500" defTabSz="577850">
              <a:spcBef>
                <a:spcPts val="4100"/>
              </a:spcBef>
              <a:defRPr sz="3640"/>
            </a:pPr>
            <a:r>
              <a:t>	•	子系统（Subsystem），一个系统可能有一些列子系统组成；</a:t>
            </a:r>
          </a:p>
          <a:p>
            <a:pPr marL="444500" indent="-444500" defTabSz="577850">
              <a:spcBef>
                <a:spcPts val="4100"/>
              </a:spcBef>
              <a:defRPr sz="3640"/>
            </a:pPr>
            <a:r>
              <a:t>	•	包（Package），子系统又由包组成；</a:t>
            </a:r>
          </a:p>
          <a:p>
            <a:pPr marL="444500" indent="-444500" defTabSz="577850">
              <a:spcBef>
                <a:spcPts val="4100"/>
              </a:spcBef>
              <a:defRPr sz="3640"/>
            </a:pPr>
            <a:r>
              <a:t>	•	类（Class），包又由类组成；</a:t>
            </a:r>
          </a:p>
          <a:p>
            <a:pPr marL="444500" indent="-444500" defTabSz="577850">
              <a:spcBef>
                <a:spcPts val="4100"/>
              </a:spcBef>
              <a:defRPr sz="3640"/>
            </a:pPr>
            <a:r>
              <a:t>	•	组件（Component），一般用来表示一个运行时的单元；</a:t>
            </a:r>
          </a:p>
          <a:p>
            <a:pPr marL="444500" indent="-444500" defTabSz="577850">
              <a:spcBef>
                <a:spcPts val="4100"/>
              </a:spcBef>
              <a:defRPr sz="3640"/>
            </a:pPr>
            <a:r>
              <a:t>	•	库（Library）是具有明确定义的接口的共享软件代码的集合，可以是代码库，也可以是由代码库编译打包后的静态库，还可以构建成动态链接库；</a:t>
            </a:r>
          </a:p>
          <a:p>
            <a:pPr marL="444500" indent="-444500" defTabSz="577850">
              <a:spcBef>
                <a:spcPts val="4100"/>
              </a:spcBef>
              <a:defRPr sz="3640"/>
            </a:pPr>
            <a:r>
              <a:t>	•	软件模块（Module）用来指软件代码的结构化单元，模块化（modular）是在软件架构中各部分都被明确定义的接口所描述时使用，也就是可以明确无误地指定各部分的外部可见行为。</a:t>
            </a:r>
          </a:p>
          <a:p>
            <a:pPr marL="444500" indent="-444500" defTabSz="577850">
              <a:spcBef>
                <a:spcPts val="4100"/>
              </a:spcBef>
              <a:defRPr sz="3640"/>
            </a:pPr>
            <a:r>
              <a:t>	•	软件单元（Software unit）是在不明确该部分的类型时使用。</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ph type="title"/>
          </p:nvPr>
        </p:nvSpPr>
        <p:spPr>
          <a:prstGeom prst="rect">
            <a:avLst/>
          </a:prstGeom>
        </p:spPr>
        <p:txBody>
          <a:bodyPr/>
          <a:lstStyle/>
          <a:p>
            <a:r>
              <a:t>宇宙演化的脉络</a:t>
            </a:r>
          </a:p>
        </p:txBody>
      </p:sp>
      <p:sp>
        <p:nvSpPr>
          <p:cNvPr id="191" name="Shape 191"/>
          <p:cNvSpPr/>
          <p:nvPr/>
        </p:nvSpPr>
        <p:spPr>
          <a:xfrm>
            <a:off x="2209212" y="3814911"/>
            <a:ext cx="8630842" cy="9007178"/>
          </a:xfrm>
          <a:prstGeom prst="ellipse">
            <a:avLst/>
          </a:prstGeom>
          <a:gradFill>
            <a:gsLst>
              <a:gs pos="0">
                <a:srgbClr val="FBFBFB"/>
              </a:gs>
              <a:gs pos="100000">
                <a:srgbClr val="BEBEBE"/>
              </a:gs>
            </a:gsLst>
            <a:lin ang="5400000"/>
          </a:gradFill>
          <a:ln w="12700">
            <a:miter lim="400000"/>
          </a:ln>
          <a:effectLst>
            <a:outerShdw blurRad="38100" dist="25400" dir="5400000" rotWithShape="0">
              <a:srgbClr val="000000">
                <a:alpha val="50000"/>
              </a:srgbClr>
            </a:outerShdw>
          </a:effectLst>
        </p:spPr>
        <p:txBody>
          <a:bodyPr lIns="50800" tIns="50800" rIns="50800" bIns="50800" anchor="ctr"/>
          <a:lstStyle/>
          <a:p>
            <a:pPr>
              <a:defRPr sz="3200"/>
            </a:pPr>
          </a:p>
        </p:txBody>
      </p:sp>
      <p:sp>
        <p:nvSpPr>
          <p:cNvPr id="192" name="Shape 192"/>
          <p:cNvSpPr/>
          <p:nvPr/>
        </p:nvSpPr>
        <p:spPr>
          <a:xfrm>
            <a:off x="2797133" y="7747000"/>
            <a:ext cx="1270001" cy="1270000"/>
          </a:xfrm>
          <a:prstGeom prst="ellipse">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193" name="Shape 193"/>
          <p:cNvSpPr/>
          <p:nvPr/>
        </p:nvSpPr>
        <p:spPr>
          <a:xfrm>
            <a:off x="5949709" y="7747000"/>
            <a:ext cx="1270001" cy="1270000"/>
          </a:xfrm>
          <a:prstGeom prst="ellipse">
            <a:avLst/>
          </a:prstGeom>
          <a:blipFill>
            <a:blip r:embed="rId2"/>
          </a:blipFill>
          <a:ln w="12700">
            <a:miter lim="400000"/>
          </a:ln>
          <a:effectLst>
            <a:outerShdw blurRad="50800" dist="12700" rotWithShape="0">
              <a:srgbClr val="000000">
                <a:alpha val="50000"/>
              </a:srgbClr>
            </a:outerShdw>
          </a:effectLst>
        </p:spPr>
        <p:txBody>
          <a:bodyPr lIns="50800" tIns="50800" rIns="50800" bIns="50800" anchor="ctr"/>
          <a:lstStyle/>
          <a:p>
            <a:pPr>
              <a:defRPr sz="3200">
                <a:solidFill>
                  <a:srgbClr val="FFFFFF"/>
                </a:solidFill>
              </a:defRPr>
            </a:pPr>
          </a:p>
        </p:txBody>
      </p:sp>
      <p:sp>
        <p:nvSpPr>
          <p:cNvPr id="194" name="Shape 194"/>
          <p:cNvSpPr/>
          <p:nvPr/>
        </p:nvSpPr>
        <p:spPr>
          <a:xfrm>
            <a:off x="8938872" y="7747000"/>
            <a:ext cx="1270001" cy="1270000"/>
          </a:xfrm>
          <a:prstGeom prst="ellipse">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195" name="Shape 195"/>
          <p:cNvSpPr/>
          <p:nvPr/>
        </p:nvSpPr>
        <p:spPr>
          <a:xfrm>
            <a:off x="5197482" y="10782300"/>
            <a:ext cx="265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熵增原理</a:t>
            </a:r>
          </a:p>
        </p:txBody>
      </p:sp>
      <p:sp>
        <p:nvSpPr>
          <p:cNvPr id="196" name="Shape 196"/>
          <p:cNvSpPr/>
          <p:nvPr/>
        </p:nvSpPr>
        <p:spPr>
          <a:xfrm>
            <a:off x="2714583" y="7937500"/>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物质</a:t>
            </a:r>
          </a:p>
        </p:txBody>
      </p:sp>
      <p:sp>
        <p:nvSpPr>
          <p:cNvPr id="197" name="Shape 197"/>
          <p:cNvSpPr/>
          <p:nvPr/>
        </p:nvSpPr>
        <p:spPr>
          <a:xfrm>
            <a:off x="5892559" y="7886700"/>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能量</a:t>
            </a:r>
          </a:p>
        </p:txBody>
      </p:sp>
      <p:sp>
        <p:nvSpPr>
          <p:cNvPr id="198" name="Shape 198"/>
          <p:cNvSpPr/>
          <p:nvPr/>
        </p:nvSpPr>
        <p:spPr>
          <a:xfrm>
            <a:off x="8881722" y="7886700"/>
            <a:ext cx="1384301" cy="990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信息</a:t>
            </a:r>
          </a:p>
        </p:txBody>
      </p:sp>
      <p:sp>
        <p:nvSpPr>
          <p:cNvPr id="199" name="Shape 199"/>
          <p:cNvSpPr/>
          <p:nvPr/>
        </p:nvSpPr>
        <p:spPr>
          <a:xfrm>
            <a:off x="4325796" y="8204200"/>
            <a:ext cx="1397001" cy="355600"/>
          </a:xfrm>
          <a:prstGeom prst="leftRightArrow">
            <a:avLst>
              <a:gd name="adj1" fmla="val 32000"/>
              <a:gd name="adj2" fmla="val 157143"/>
            </a:avLst>
          </a:prstGeom>
          <a:ln w="25400">
            <a:solidFill>
              <a:srgbClr val="85888D"/>
            </a:solidFill>
            <a:miter lim="400000"/>
          </a:ln>
        </p:spPr>
        <p:txBody>
          <a:bodyPr lIns="50800" tIns="50800" rIns="50800" bIns="50800" anchor="ctr"/>
          <a:lstStyle/>
          <a:p>
            <a:pPr>
              <a:defRPr sz="3200"/>
            </a:pPr>
          </a:p>
        </p:txBody>
      </p:sp>
      <p:sp>
        <p:nvSpPr>
          <p:cNvPr id="200" name="Shape 200"/>
          <p:cNvSpPr/>
          <p:nvPr/>
        </p:nvSpPr>
        <p:spPr>
          <a:xfrm>
            <a:off x="7380791" y="8204200"/>
            <a:ext cx="1397001" cy="355600"/>
          </a:xfrm>
          <a:prstGeom prst="leftRightArrow">
            <a:avLst>
              <a:gd name="adj1" fmla="val 32000"/>
              <a:gd name="adj2" fmla="val 157143"/>
            </a:avLst>
          </a:prstGeom>
          <a:ln w="25400">
            <a:solidFill>
              <a:srgbClr val="85888D"/>
            </a:solidFill>
            <a:miter lim="400000"/>
          </a:ln>
        </p:spPr>
        <p:txBody>
          <a:bodyPr lIns="50800" tIns="50800" rIns="50800" bIns="50800" anchor="ctr"/>
          <a:lstStyle/>
          <a:p>
            <a:pPr>
              <a:defRPr sz="3200"/>
            </a:pPr>
          </a:p>
        </p:txBody>
      </p:sp>
      <p:sp>
        <p:nvSpPr>
          <p:cNvPr id="201" name="Shape 201"/>
          <p:cNvSpPr/>
          <p:nvPr/>
        </p:nvSpPr>
        <p:spPr>
          <a:xfrm>
            <a:off x="10290452" y="3912294"/>
            <a:ext cx="11966576" cy="7441010"/>
          </a:xfrm>
          <a:custGeom>
            <a:avLst/>
            <a:gdLst/>
            <a:ahLst/>
            <a:cxnLst>
              <a:cxn ang="0">
                <a:pos x="wd2" y="hd2"/>
              </a:cxn>
              <a:cxn ang="5400000">
                <a:pos x="wd2" y="hd2"/>
              </a:cxn>
              <a:cxn ang="10800000">
                <a:pos x="wd2" y="hd2"/>
              </a:cxn>
              <a:cxn ang="16200000">
                <a:pos x="wd2" y="hd2"/>
              </a:cxn>
            </a:cxnLst>
            <a:rect l="0" t="0" r="r" b="b"/>
            <a:pathLst>
              <a:path w="21600" h="21600" extrusionOk="0">
                <a:moveTo>
                  <a:pt x="1277" y="0"/>
                </a:moveTo>
                <a:cubicBezTo>
                  <a:pt x="1069" y="0"/>
                  <a:pt x="900" y="271"/>
                  <a:pt x="900" y="605"/>
                </a:cubicBezTo>
                <a:lnTo>
                  <a:pt x="900" y="11044"/>
                </a:lnTo>
                <a:lnTo>
                  <a:pt x="0" y="12764"/>
                </a:lnTo>
                <a:lnTo>
                  <a:pt x="900" y="14483"/>
                </a:lnTo>
                <a:lnTo>
                  <a:pt x="900" y="20995"/>
                </a:lnTo>
                <a:cubicBezTo>
                  <a:pt x="900" y="21329"/>
                  <a:pt x="1069" y="21600"/>
                  <a:pt x="1277" y="21600"/>
                </a:cubicBezTo>
                <a:lnTo>
                  <a:pt x="21224" y="21600"/>
                </a:lnTo>
                <a:cubicBezTo>
                  <a:pt x="21432" y="21600"/>
                  <a:pt x="21600" y="21329"/>
                  <a:pt x="21600" y="20995"/>
                </a:cubicBezTo>
                <a:lnTo>
                  <a:pt x="21600" y="605"/>
                </a:lnTo>
                <a:cubicBezTo>
                  <a:pt x="21600" y="271"/>
                  <a:pt x="21432" y="0"/>
                  <a:pt x="21224" y="0"/>
                </a:cubicBezTo>
                <a:lnTo>
                  <a:pt x="1277" y="0"/>
                </a:lnTo>
                <a:close/>
              </a:path>
            </a:pathLst>
          </a:custGeom>
          <a:ln w="25400">
            <a:solidFill>
              <a:srgbClr val="85888D"/>
            </a:solidFill>
            <a:miter lim="400000"/>
          </a:ln>
        </p:spPr>
        <p:txBody>
          <a:bodyPr lIns="50800" tIns="50800" rIns="50800" bIns="50800" anchor="ctr"/>
          <a:lstStyle/>
          <a:p>
            <a:pPr>
              <a:defRPr sz="3200"/>
            </a:pPr>
          </a:p>
        </p:txBody>
      </p:sp>
      <p:sp>
        <p:nvSpPr>
          <p:cNvPr id="202" name="Shape 202"/>
          <p:cNvSpPr/>
          <p:nvPr/>
        </p:nvSpPr>
        <p:spPr>
          <a:xfrm>
            <a:off x="12087138" y="5080000"/>
            <a:ext cx="8369301" cy="990601"/>
          </a:xfrm>
          <a:prstGeom prst="rect">
            <a:avLst/>
          </a:prstGeom>
          <a:ln w="12700">
            <a:miter lim="400000"/>
          </a:ln>
        </p:spPr>
        <p:txBody>
          <a:bodyPr wrap="none" lIns="50800" tIns="50800" rIns="50800" bIns="50800" anchor="ctr">
            <a:spAutoFit/>
          </a:bodyPr>
          <a:lstStyle/>
          <a:p>
            <a:r>
              <a:t>物质世界：形态、分子、基因</a:t>
            </a:r>
          </a:p>
        </p:txBody>
      </p:sp>
      <p:sp>
        <p:nvSpPr>
          <p:cNvPr id="203" name="Shape 203"/>
          <p:cNvSpPr/>
          <p:nvPr/>
        </p:nvSpPr>
        <p:spPr>
          <a:xfrm>
            <a:off x="12059699" y="6451600"/>
            <a:ext cx="8369301" cy="990601"/>
          </a:xfrm>
          <a:prstGeom prst="rect">
            <a:avLst/>
          </a:prstGeom>
          <a:ln w="12700">
            <a:miter lim="400000"/>
          </a:ln>
        </p:spPr>
        <p:txBody>
          <a:bodyPr wrap="none" lIns="50800" tIns="50800" rIns="50800" bIns="50800" anchor="ctr">
            <a:spAutoFit/>
          </a:bodyPr>
          <a:lstStyle/>
          <a:p>
            <a:r>
              <a:t>生物社会：信号、语言、符号</a:t>
            </a:r>
          </a:p>
        </p:txBody>
      </p:sp>
      <p:sp>
        <p:nvSpPr>
          <p:cNvPr id="204" name="Shape 204"/>
          <p:cNvSpPr/>
          <p:nvPr/>
        </p:nvSpPr>
        <p:spPr>
          <a:xfrm>
            <a:off x="12059699" y="7823200"/>
            <a:ext cx="8369301" cy="990601"/>
          </a:xfrm>
          <a:prstGeom prst="rect">
            <a:avLst/>
          </a:prstGeom>
          <a:ln w="12700">
            <a:miter lim="400000"/>
          </a:ln>
        </p:spPr>
        <p:txBody>
          <a:bodyPr wrap="none" lIns="50800" tIns="50800" rIns="50800" bIns="50800" anchor="ctr">
            <a:spAutoFit/>
          </a:bodyPr>
          <a:lstStyle/>
          <a:p>
            <a:r>
              <a:t>人类社会：概念、模型、思想</a:t>
            </a:r>
          </a:p>
        </p:txBody>
      </p:sp>
      <p:sp>
        <p:nvSpPr>
          <p:cNvPr id="205" name="Shape 205"/>
          <p:cNvSpPr/>
          <p:nvPr/>
        </p:nvSpPr>
        <p:spPr>
          <a:xfrm>
            <a:off x="12087138" y="9194800"/>
            <a:ext cx="8369301" cy="990601"/>
          </a:xfrm>
          <a:prstGeom prst="rect">
            <a:avLst/>
          </a:prstGeom>
          <a:ln w="12700">
            <a:miter lim="400000"/>
          </a:ln>
        </p:spPr>
        <p:txBody>
          <a:bodyPr wrap="none" lIns="50800" tIns="50800" rIns="50800" bIns="50800" anchor="ctr">
            <a:spAutoFit/>
          </a:bodyPr>
          <a:lstStyle/>
          <a:p>
            <a:r>
              <a:t>虚拟世界：代码、模式、架构</a:t>
            </a:r>
          </a:p>
        </p:txBody>
      </p:sp>
      <p:pic>
        <p:nvPicPr>
          <p:cNvPr id="206" name="图片 205"/>
          <p:cNvPicPr/>
          <p:nvPr/>
        </p:nvPicPr>
        <p:blipFill>
          <a:blip r:embed="rId4"/>
          <a:stretch>
            <a:fillRect/>
          </a:stretch>
        </p:blipFill>
        <p:spPr>
          <a:xfrm rot="5400000">
            <a:off x="9725748" y="7477442"/>
            <a:ext cx="3318319" cy="352234"/>
          </a:xfrm>
          <a:prstGeom prst="rect">
            <a:avLst/>
          </a:prstGeom>
        </p:spPr>
      </p:pic>
      <p:pic>
        <p:nvPicPr>
          <p:cNvPr id="208" name="图片 207"/>
          <p:cNvPicPr/>
          <p:nvPr/>
        </p:nvPicPr>
        <p:blipFill>
          <a:blip r:embed="rId5"/>
          <a:stretch>
            <a:fillRect/>
          </a:stretch>
        </p:blipFill>
        <p:spPr>
          <a:xfrm>
            <a:off x="15995685" y="4346766"/>
            <a:ext cx="4011182" cy="352235"/>
          </a:xfrm>
          <a:prstGeom prst="rect">
            <a:avLst/>
          </a:prstGeom>
        </p:spPr>
      </p:pic>
      <p:pic>
        <p:nvPicPr>
          <p:cNvPr id="210" name="图片 209"/>
          <p:cNvPicPr/>
          <p:nvPr/>
        </p:nvPicPr>
        <p:blipFill>
          <a:blip r:embed="rId5"/>
          <a:stretch>
            <a:fillRect/>
          </a:stretch>
        </p:blipFill>
        <p:spPr>
          <a:xfrm>
            <a:off x="15995685" y="10566399"/>
            <a:ext cx="4011182" cy="352235"/>
          </a:xfrm>
          <a:prstGeom prst="rect">
            <a:avLst/>
          </a:prstGeom>
        </p:spPr>
      </p:pic>
      <p:sp>
        <p:nvSpPr>
          <p:cNvPr id="212" name="Shape 212"/>
          <p:cNvSpPr/>
          <p:nvPr/>
        </p:nvSpPr>
        <p:spPr>
          <a:xfrm>
            <a:off x="10819757" y="5168900"/>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硬态</a:t>
            </a:r>
          </a:p>
        </p:txBody>
      </p:sp>
      <p:sp>
        <p:nvSpPr>
          <p:cNvPr id="213" name="Shape 213"/>
          <p:cNvSpPr/>
          <p:nvPr/>
        </p:nvSpPr>
        <p:spPr>
          <a:xfrm>
            <a:off x="10819757" y="9105900"/>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软态</a:t>
            </a:r>
          </a:p>
        </p:txBody>
      </p:sp>
      <p:sp>
        <p:nvSpPr>
          <p:cNvPr id="214" name="Shape 214"/>
          <p:cNvSpPr/>
          <p:nvPr/>
        </p:nvSpPr>
        <p:spPr>
          <a:xfrm>
            <a:off x="14858358" y="4116483"/>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简单</a:t>
            </a:r>
          </a:p>
        </p:txBody>
      </p:sp>
      <p:sp>
        <p:nvSpPr>
          <p:cNvPr id="215" name="Shape 215"/>
          <p:cNvSpPr/>
          <p:nvPr/>
        </p:nvSpPr>
        <p:spPr>
          <a:xfrm>
            <a:off x="19989158" y="4116483"/>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复杂</a:t>
            </a:r>
          </a:p>
        </p:txBody>
      </p:sp>
      <p:sp>
        <p:nvSpPr>
          <p:cNvPr id="216" name="Shape 216"/>
          <p:cNvSpPr/>
          <p:nvPr/>
        </p:nvSpPr>
        <p:spPr>
          <a:xfrm>
            <a:off x="14858358" y="10336116"/>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直观</a:t>
            </a:r>
          </a:p>
        </p:txBody>
      </p:sp>
      <p:sp>
        <p:nvSpPr>
          <p:cNvPr id="217" name="Shape 217"/>
          <p:cNvSpPr/>
          <p:nvPr/>
        </p:nvSpPr>
        <p:spPr>
          <a:xfrm>
            <a:off x="19989158" y="10336116"/>
            <a:ext cx="1130301" cy="812801"/>
          </a:xfrm>
          <a:prstGeom prst="rect">
            <a:avLst/>
          </a:prstGeom>
          <a:ln w="12700">
            <a:miter lim="400000"/>
          </a:ln>
        </p:spPr>
        <p:txBody>
          <a:bodyPr wrap="none" lIns="50800" tIns="50800" rIns="50800" bIns="50800" anchor="ctr">
            <a:spAutoFit/>
          </a:bodyPr>
          <a:lstStyle>
            <a:lvl1pPr>
              <a:defRPr sz="4000">
                <a:solidFill>
                  <a:schemeClr val="accent5"/>
                </a:solidFill>
              </a:defRPr>
            </a:lvl1pPr>
          </a:lstStyle>
          <a:p>
            <a:r>
              <a:t>抽象</a:t>
            </a:r>
          </a:p>
        </p:txBody>
      </p:sp>
      <p:sp>
        <p:nvSpPr>
          <p:cNvPr id="218" name="Shape 218"/>
          <p:cNvSpPr/>
          <p:nvPr/>
        </p:nvSpPr>
        <p:spPr>
          <a:xfrm>
            <a:off x="14944638" y="11493500"/>
            <a:ext cx="2654301" cy="990601"/>
          </a:xfrm>
          <a:prstGeom prst="rect">
            <a:avLst/>
          </a:prstGeom>
          <a:ln w="12700">
            <a:miter lim="400000"/>
          </a:ln>
        </p:spPr>
        <p:txBody>
          <a:bodyPr wrap="none" lIns="50800" tIns="50800" rIns="50800" bIns="50800" anchor="ctr">
            <a:spAutoFit/>
          </a:bodyPr>
          <a:lstStyle/>
          <a:p>
            <a:r>
              <a:t>熵减定律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hape 707"/>
          <p:cNvSpPr/>
          <p:nvPr>
            <p:ph type="title"/>
          </p:nvPr>
        </p:nvSpPr>
        <p:spPr>
          <a:prstGeom prst="rect">
            <a:avLst/>
          </a:prstGeom>
        </p:spPr>
        <p:txBody>
          <a:bodyPr/>
          <a:lstStyle/>
          <a:p>
            <a:r>
              <a:t>依赖视图</a:t>
            </a:r>
          </a:p>
        </p:txBody>
      </p:sp>
      <p:sp>
        <p:nvSpPr>
          <p:cNvPr id="708" name="Shape 708"/>
          <p:cNvSpPr/>
          <p:nvPr>
            <p:ph type="body" idx="1"/>
          </p:nvPr>
        </p:nvSpPr>
        <p:spPr>
          <a:prstGeom prst="rect">
            <a:avLst/>
          </a:prstGeom>
        </p:spPr>
        <p:txBody>
          <a:bodyPr/>
          <a:lstStyle/>
          <a:p>
            <a:pPr marL="590550" indent="-590550" defTabSz="767715">
              <a:spcBef>
                <a:spcPts val="5400"/>
              </a:spcBef>
              <a:defRPr sz="4835"/>
            </a:pPr>
            <a:r>
              <a:t>依赖视图展现了软件模块之间的依赖关系。比如一个软件模块A调用了另一个软件模块B，那么我们说软件模块A直接依赖软件模块B。如果一个软件模块依赖另一个软件模块产生的数据，那么这两个软件模块也具有一定的依赖关系。</a:t>
            </a:r>
          </a:p>
          <a:p>
            <a:pPr marL="590550" indent="-590550" defTabSz="767715">
              <a:spcBef>
                <a:spcPts val="5400"/>
              </a:spcBef>
              <a:defRPr sz="4835"/>
            </a:pPr>
            <a:r>
              <a:t>依赖视图在项目计划中有比较典型的应用。比如它能帮助我们找到没有依赖关系的软件模块或子系统，以便独立开发和测试，同时进一步根据依赖关系确定开发和测试软件模块的先后次序。</a:t>
            </a:r>
          </a:p>
          <a:p>
            <a:pPr marL="590550" indent="-590550" defTabSz="767715">
              <a:spcBef>
                <a:spcPts val="5400"/>
              </a:spcBef>
              <a:defRPr sz="4835"/>
            </a:pPr>
            <a:r>
              <a:t>依赖视图在项目的变更和维护中也很有价值。比如它能有效帮助我们理清一个软件模块的变更对其他软件模块带来影响范围。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p:nvPr>
            <p:ph type="title"/>
          </p:nvPr>
        </p:nvSpPr>
        <p:spPr>
          <a:prstGeom prst="rect">
            <a:avLst/>
          </a:prstGeom>
        </p:spPr>
        <p:txBody>
          <a:bodyPr/>
          <a:lstStyle/>
          <a:p>
            <a:r>
              <a:t>泛化视图</a:t>
            </a:r>
          </a:p>
        </p:txBody>
      </p:sp>
      <p:sp>
        <p:nvSpPr>
          <p:cNvPr id="711" name="Shape 711"/>
          <p:cNvSpPr/>
          <p:nvPr>
            <p:ph type="body" idx="1"/>
          </p:nvPr>
        </p:nvSpPr>
        <p:spPr>
          <a:prstGeom prst="rect">
            <a:avLst/>
          </a:prstGeom>
        </p:spPr>
        <p:txBody>
          <a:bodyPr/>
          <a:lstStyle/>
          <a:p>
            <a:r>
              <a:t>泛化视图展现了软件模块之间的一般化或具体化的关系，典型的例子就是面向对象分析和设计方法中类之间的继承关系。值得注意的是，采用对象组合替代继承关系，并不会改变类之间的泛化特征。因此泛化是指软件模块之间的一般化或具体化的关系，不能局限于继承概念的应用。</a:t>
            </a:r>
          </a:p>
          <a:p>
            <a:r>
              <a:t>泛化视图有助于描述软件的抽象层次，从而便于软件的扩展和维护。比如通过对象组合或继承很容易形成新的软件模块与原有的软件架构兼容。</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Shape 713"/>
          <p:cNvSpPr/>
          <p:nvPr>
            <p:ph type="title"/>
          </p:nvPr>
        </p:nvSpPr>
        <p:spPr>
          <a:prstGeom prst="rect">
            <a:avLst/>
          </a:prstGeom>
        </p:spPr>
        <p:txBody>
          <a:bodyPr/>
          <a:lstStyle/>
          <a:p>
            <a:r>
              <a:t>执行视图</a:t>
            </a:r>
          </a:p>
        </p:txBody>
      </p:sp>
      <p:sp>
        <p:nvSpPr>
          <p:cNvPr id="714" name="Shape 714"/>
          <p:cNvSpPr/>
          <p:nvPr>
            <p:ph type="body" idx="1"/>
          </p:nvPr>
        </p:nvSpPr>
        <p:spPr>
          <a:prstGeom prst="rect">
            <a:avLst/>
          </a:prstGeom>
        </p:spPr>
        <p:txBody>
          <a:bodyPr/>
          <a:lstStyle/>
          <a:p>
            <a:r>
              <a:t>执行视图展示了系统运行时的时序结构特点，比如流程图、时序图等。执行视图中的每一个执行实体，一般称为组件（Component），都是不同于其他组件的执行实体。如果有相同或相似的执行实体那么就把它们合并成一个。</a:t>
            </a:r>
          </a:p>
          <a:p>
            <a:r>
              <a:t>执行实体可以最终分解到软件的基本元素和软件的基本结构，因而与软件代码具有比较直接的映射关系。在设计与实现过程中，我们一般将执行视图转换为伪代码之后，再进一步转换为实现代码。</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Shape 716"/>
          <p:cNvSpPr/>
          <p:nvPr>
            <p:ph type="title"/>
          </p:nvPr>
        </p:nvSpPr>
        <p:spPr>
          <a:prstGeom prst="rect">
            <a:avLst/>
          </a:prstGeom>
        </p:spPr>
        <p:txBody>
          <a:bodyPr/>
          <a:lstStyle/>
          <a:p>
            <a:r>
              <a:t>实现视图</a:t>
            </a:r>
          </a:p>
        </p:txBody>
      </p:sp>
      <p:sp>
        <p:nvSpPr>
          <p:cNvPr id="717" name="Shape 717"/>
          <p:cNvSpPr/>
          <p:nvPr>
            <p:ph type="body" idx="1"/>
          </p:nvPr>
        </p:nvSpPr>
        <p:spPr>
          <a:prstGeom prst="rect">
            <a:avLst/>
          </a:prstGeom>
        </p:spPr>
        <p:txBody>
          <a:bodyPr/>
          <a:lstStyle/>
          <a:p>
            <a:r>
              <a:t>实现视图是描述软件架构与源文件之间的映射关系。比如软件架构的静态结构以包图或设计类图的方式来描述，但是这些包和类都是在哪些目录的哪些源文件中具体实现的呢？一般我们通过目录和源文件的命名来对应软件架构中的包、类等静态结构单元，这样典型的实现视图就可以由软件项目的源文件目录树来呈现。</a:t>
            </a:r>
          </a:p>
          <a:p>
            <a:r>
              <a:t>实现视图有助于码农在海量源代码文件中找到具体的某个软件单元的实现。实现视图与软件架构的静态结构之间映射关系越是对应的一致性高，越有利于软件的维护，因此实现视图是一种非常关键的架构视图。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Shape 719"/>
          <p:cNvSpPr/>
          <p:nvPr>
            <p:ph type="title"/>
          </p:nvPr>
        </p:nvSpPr>
        <p:spPr>
          <a:prstGeom prst="rect">
            <a:avLst/>
          </a:prstGeom>
        </p:spPr>
        <p:txBody>
          <a:bodyPr/>
          <a:lstStyle/>
          <a:p>
            <a:r>
              <a:t>部署视图</a:t>
            </a:r>
          </a:p>
        </p:txBody>
      </p:sp>
      <p:sp>
        <p:nvSpPr>
          <p:cNvPr id="720" name="Shape 720"/>
          <p:cNvSpPr/>
          <p:nvPr>
            <p:ph type="body" idx="1"/>
          </p:nvPr>
        </p:nvSpPr>
        <p:spPr>
          <a:prstGeom prst="rect">
            <a:avLst/>
          </a:prstGeom>
        </p:spPr>
        <p:txBody>
          <a:bodyPr/>
          <a:lstStyle/>
          <a:p>
            <a:r>
              <a:t>部署视图是将执行实体和计算机资源建立映射关系。这里的执行实体的粒度要与所部署的计算机资源相匹配，比如以进程作为执行实体那么对应的计算机资源就是主机，这时应该描述进程对应主机所组成的网络拓扑结构，这样可以清晰地呈现进程间的网络通信和部署环境的网络结构特点。当然也可以用细粒度的执行实体对应处理器、存储器等。</a:t>
            </a:r>
          </a:p>
          <a:p>
            <a:r>
              <a:t>部署视图有助于设计人员分析一个设计的质量属性，比如软件处理网络高并发的能力、软件对处理器的计算需求等。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Shape 722"/>
          <p:cNvSpPr/>
          <p:nvPr>
            <p:ph type="title"/>
          </p:nvPr>
        </p:nvSpPr>
        <p:spPr>
          <a:prstGeom prst="rect">
            <a:avLst/>
          </a:prstGeom>
        </p:spPr>
        <p:txBody>
          <a:bodyPr/>
          <a:lstStyle/>
          <a:p>
            <a:r>
              <a:t>工作分配视图</a:t>
            </a:r>
          </a:p>
        </p:txBody>
      </p:sp>
      <p:sp>
        <p:nvSpPr>
          <p:cNvPr id="723" name="Shape 723"/>
          <p:cNvSpPr/>
          <p:nvPr>
            <p:ph type="body" idx="1"/>
          </p:nvPr>
        </p:nvSpPr>
        <p:spPr>
          <a:prstGeom prst="rect">
            <a:avLst/>
          </a:prstGeom>
        </p:spPr>
        <p:txBody>
          <a:bodyPr/>
          <a:lstStyle/>
          <a:p>
            <a:pPr marL="501650" indent="-501650" defTabSz="652145">
              <a:spcBef>
                <a:spcPts val="4600"/>
              </a:spcBef>
              <a:defRPr sz="4110"/>
            </a:pPr>
            <a:r>
              <a:t>工作分配视图将系统分解成可独立完成的工作任务，以便分配给各项目团队和成员。工作分配视图有利于跟踪不同项目团队和成员的工作任务的进度，也有利于在个项目团队和成员之间合理地分配和调整项目资源，甚至在项目计划阶段工作分配视图对于进度规划、项目评估和经费预算都能起到有益的作用。</a:t>
            </a:r>
          </a:p>
          <a:p>
            <a:pPr marL="501650" indent="-501650" defTabSz="652145">
              <a:spcBef>
                <a:spcPts val="4600"/>
              </a:spcBef>
              <a:defRPr sz="4110"/>
            </a:pPr>
            <a:r>
              <a:t>每个视图都是从不同的角度对软件架构进行描述和建模，比如从功能的角度、从代码结构的角度、从运行时结构的角度、从目录文件的角度，或者从项目团队组织结构的角度。</a:t>
            </a:r>
          </a:p>
          <a:p>
            <a:pPr marL="501650" indent="-501650" defTabSz="652145">
              <a:spcBef>
                <a:spcPts val="4600"/>
              </a:spcBef>
              <a:defRPr sz="4110"/>
            </a:pPr>
            <a:r>
              <a:t>软件架构代表了软件系统的整体设计结构，它应该是所有这些视图的集合。但我们不会将不同角度的这些视图整合起来，因为不便于阅读和更新。不过我们会有意识地将不同角度的视图之间的映射关系和重叠部分了然于胸，从而深刻理解软件架构内在的一致性和完整性，这就是系统概念原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Shape 725"/>
          <p:cNvSpPr/>
          <p:nvPr>
            <p:ph type="title"/>
          </p:nvPr>
        </p:nvSpPr>
        <p:spPr>
          <a:prstGeom prst="rect">
            <a:avLst/>
          </a:prstGeom>
        </p:spPr>
        <p:txBody>
          <a:bodyPr/>
          <a:lstStyle/>
          <a:p>
            <a:r>
              <a:t>什么是高质量软件？</a:t>
            </a:r>
          </a:p>
        </p:txBody>
      </p:sp>
      <p:sp>
        <p:nvSpPr>
          <p:cNvPr id="726" name="Shape 726"/>
          <p:cNvSpPr/>
          <p:nvPr>
            <p:ph type="body" idx="1"/>
          </p:nvPr>
        </p:nvSpPr>
        <p:spPr>
          <a:prstGeom prst="rect">
            <a:avLst/>
          </a:prstGeom>
        </p:spPr>
        <p:txBody>
          <a:bodyPr/>
          <a:lstStyle/>
          <a:p>
            <a:r>
              <a:t>软件质量的三种视角</a:t>
            </a:r>
          </a:p>
          <a:p>
            <a:r>
              <a:t>几种重要的软件质量属性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Shape 728"/>
          <p:cNvSpPr/>
          <p:nvPr>
            <p:ph type="title"/>
          </p:nvPr>
        </p:nvSpPr>
        <p:spPr>
          <a:prstGeom prst="rect">
            <a:avLst/>
          </a:prstGeom>
        </p:spPr>
        <p:txBody>
          <a:bodyPr/>
          <a:lstStyle/>
          <a:p>
            <a:r>
              <a:t>软件质量的含义</a:t>
            </a:r>
          </a:p>
        </p:txBody>
      </p:sp>
      <p:sp>
        <p:nvSpPr>
          <p:cNvPr id="729" name="Shape 729"/>
          <p:cNvSpPr/>
          <p:nvPr>
            <p:ph type="body" idx="1"/>
          </p:nvPr>
        </p:nvSpPr>
        <p:spPr>
          <a:xfrm>
            <a:off x="1689100" y="3238500"/>
            <a:ext cx="20446728" cy="9207500"/>
          </a:xfrm>
          <a:prstGeom prst="rect">
            <a:avLst/>
          </a:prstGeom>
        </p:spPr>
        <p:txBody>
          <a:bodyPr/>
          <a:lstStyle/>
          <a:p>
            <a:r>
              <a:t>生产商：产品符合标准规范</a:t>
            </a:r>
          </a:p>
          <a:p>
            <a:r>
              <a:t>消费者：产品适于使用且带来益处</a:t>
            </a:r>
          </a:p>
          <a:p>
            <a:r>
              <a:t>按照我们一般的常识理解，质量是指和其他竞争者相比产品或服务有更高的标准，也就是所谓，不怕不识货就怕货比货，质量是在比较中衡量的。</a:t>
            </a:r>
          </a:p>
          <a:p>
            <a:r>
              <a:t>按照字典的解释，质量是指较好的一类或优秀的等级。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1" name="Shape 731"/>
          <p:cNvSpPr/>
          <p:nvPr>
            <p:ph type="title"/>
          </p:nvPr>
        </p:nvSpPr>
        <p:spPr>
          <a:prstGeom prst="rect">
            <a:avLst/>
          </a:prstGeom>
        </p:spPr>
        <p:txBody>
          <a:bodyPr/>
          <a:lstStyle/>
          <a:p>
            <a:r>
              <a:t>IEEE的软件质量定义</a:t>
            </a:r>
          </a:p>
        </p:txBody>
      </p:sp>
      <p:sp>
        <p:nvSpPr>
          <p:cNvPr id="732" name="Shape 732"/>
          <p:cNvSpPr/>
          <p:nvPr>
            <p:ph type="body" idx="1"/>
          </p:nvPr>
        </p:nvSpPr>
        <p:spPr>
          <a:prstGeom prst="rect">
            <a:avLst/>
          </a:prstGeom>
        </p:spPr>
        <p:txBody>
          <a:bodyPr/>
          <a:lstStyle/>
          <a:p>
            <a:r>
              <a:t>IEEE将软件质量定义为，一个系统、组件或过程符合指定要求的程度，或者满足客户或用户期望的程度。</a:t>
            </a:r>
          </a:p>
          <a:p>
            <a:r>
              <a:t>软件质量是许多质量属性的综合体现，各种质量属性反映了软件质量的方方面面。人们通过改善软件的各种质量属性，从而提高软件的整体质量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Shape 734"/>
          <p:cNvSpPr/>
          <p:nvPr>
            <p:ph type="title"/>
          </p:nvPr>
        </p:nvSpPr>
        <p:spPr>
          <a:prstGeom prst="rect">
            <a:avLst/>
          </a:prstGeom>
        </p:spPr>
        <p:txBody>
          <a:bodyPr/>
          <a:lstStyle/>
          <a:p>
            <a:r>
              <a:t>不同的视角下的质量</a:t>
            </a:r>
          </a:p>
        </p:txBody>
      </p:sp>
      <p:sp>
        <p:nvSpPr>
          <p:cNvPr id="735" name="Shape 735"/>
          <p:cNvSpPr/>
          <p:nvPr>
            <p:ph type="body" idx="1"/>
          </p:nvPr>
        </p:nvSpPr>
        <p:spPr>
          <a:prstGeom prst="rect">
            <a:avLst/>
          </a:prstGeom>
        </p:spPr>
        <p:txBody>
          <a:bodyPr/>
          <a:lstStyle/>
          <a:p>
            <a:pPr marL="520700" indent="-520700" defTabSz="676910">
              <a:spcBef>
                <a:spcPts val="4800"/>
              </a:spcBef>
              <a:defRPr sz="4265"/>
            </a:pPr>
            <a:r>
              <a:t>质量能够被识别，但是很难准确定义，是一个非常复杂的概念，由许多质量属性综合起来构成，而且在不同的视角下所关注的质量属性也有很大的差异。</a:t>
            </a:r>
          </a:p>
          <a:p>
            <a:pPr marL="520700" indent="-520700" defTabSz="676910">
              <a:spcBef>
                <a:spcPts val="4800"/>
              </a:spcBef>
              <a:defRPr sz="4265"/>
            </a:pPr>
            <a:r>
              <a:t>	•	从用户的角度看，高质量就是恰好满足或超出了用户的预期目标。</a:t>
            </a:r>
          </a:p>
          <a:p>
            <a:pPr marL="520700" indent="-520700" defTabSz="676910">
              <a:spcBef>
                <a:spcPts val="4800"/>
              </a:spcBef>
              <a:defRPr sz="4265"/>
            </a:pPr>
            <a:r>
              <a:t>	•	从工业生产的角度看，高质量就是符合标准规范的程度。</a:t>
            </a:r>
          </a:p>
          <a:p>
            <a:pPr marL="520700" indent="-520700" defTabSz="676910">
              <a:spcBef>
                <a:spcPts val="4800"/>
              </a:spcBef>
              <a:defRPr sz="4265"/>
            </a:pPr>
            <a:r>
              <a:t>	•	从产品的角度看，高质量意味着产品具有良好的产品内在特性。</a:t>
            </a:r>
          </a:p>
          <a:p>
            <a:pPr marL="520700" indent="-520700" defTabSz="676910">
              <a:spcBef>
                <a:spcPts val="4800"/>
              </a:spcBef>
              <a:defRPr sz="4265"/>
            </a:pPr>
            <a:r>
              <a:t>	•	从市场价值的角度看，高质量意味着客户愿意为此付费的数量。</a:t>
            </a:r>
          </a:p>
          <a:p>
            <a:pPr marL="520700" indent="-520700" defTabSz="676910">
              <a:spcBef>
                <a:spcPts val="4800"/>
              </a:spcBef>
              <a:defRPr sz="4265"/>
            </a:pPr>
            <a:r>
              <a:t>从软件工程过程的角度看，我们希望通过高质量的过程打造高质量产品，从而实现产品价值。接下来我们从产品、过程和价值的视角分别讨论软件质量问题。</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p>
            <a:r>
              <a:t>0和1是什么？</a:t>
            </a:r>
          </a:p>
        </p:txBody>
      </p:sp>
      <p:sp>
        <p:nvSpPr>
          <p:cNvPr id="221" name="Shape 221"/>
          <p:cNvSpPr/>
          <p:nvPr>
            <p:ph type="body" idx="1"/>
          </p:nvPr>
        </p:nvSpPr>
        <p:spPr>
          <a:prstGeom prst="rect">
            <a:avLst/>
          </a:prstGeom>
        </p:spPr>
        <p:txBody>
          <a:bodyPr/>
          <a:lstStyle/>
          <a:p>
            <a:r>
              <a:t>万物演化的基本内核是信息结构的变化，那什么是信息？维护信息结构及万物求存有着怎样的动因？这些都还没有答案。</a:t>
            </a:r>
          </a:p>
          <a:p>
            <a:r>
              <a:t>在0和1基础上构建虚拟世界的码农们，在虚拟世界里尽情仰望星空。古希腊哲学家泰勒斯喜欢仰望星空，他时常抬头仰望天空，观察星象。在一个秋天的夜晚，地中海和煦的晚风吹拂着米利都城，泰勒斯正如往常一样，一边散步一边思考。他昂首观测星空，不料面前有个积水的深坑（也有人说是一口井），泰勒斯只顾沉思而忘了注意眼前的路况，这一脚踩空便顺势跌落了下去。码农们在尽情仰望星空的同时，也要小心跌落到0和1的深坑里。</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 name="Shape 737"/>
          <p:cNvSpPr/>
          <p:nvPr>
            <p:ph type="title"/>
          </p:nvPr>
        </p:nvSpPr>
        <p:spPr>
          <a:prstGeom prst="rect">
            <a:avLst/>
          </a:prstGeom>
        </p:spPr>
        <p:txBody>
          <a:bodyPr/>
          <a:lstStyle/>
          <a:p>
            <a:r>
              <a:t>产品视角下的软件质量</a:t>
            </a:r>
          </a:p>
        </p:txBody>
      </p:sp>
      <p:sp>
        <p:nvSpPr>
          <p:cNvPr id="738" name="Shape 738"/>
          <p:cNvSpPr/>
          <p:nvPr>
            <p:ph type="body" idx="1"/>
          </p:nvPr>
        </p:nvSpPr>
        <p:spPr>
          <a:prstGeom prst="rect">
            <a:avLst/>
          </a:prstGeom>
        </p:spPr>
        <p:txBody>
          <a:bodyPr/>
          <a:lstStyle/>
          <a:p>
            <a:r>
              <a:t>用户看到的产品质量和开发者看到的产品质量是不同的，我们将用户看到的产品质量称为外部质量，比如正确的功能、发生故障的数量等；开发者看到的产品质量称为内部质量。比如代码缺陷等。</a:t>
            </a:r>
          </a:p>
          <a:p>
            <a:r>
              <a:t>将外部质量和内部质量之间的依赖关系总结出了很多成熟的质量模型，比较常见的质量模型有Jim McCall 软件质量模型（1977 年）、Barry W. Boehm 软件质量模型（1978 年）、FURPS/FURPS+ 软件质量模型、R. Geoff Dromey 软件质量模型、ISO/IEC 9126 软件质量模型（1993 年）和 ISO/IEC 25010 软件质量模型（2011 年）等，其中以Jim McCall 软件质量模型最具基础性和奠基性。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 name="Shape 740"/>
          <p:cNvSpPr/>
          <p:nvPr>
            <p:ph type="title"/>
          </p:nvPr>
        </p:nvSpPr>
        <p:spPr>
          <a:prstGeom prst="rect">
            <a:avLst/>
          </a:prstGeom>
        </p:spPr>
        <p:txBody>
          <a:bodyPr/>
          <a:lstStyle/>
          <a:p>
            <a:r>
              <a:t>McCall软件质量模型</a:t>
            </a:r>
          </a:p>
        </p:txBody>
      </p:sp>
      <p:sp>
        <p:nvSpPr>
          <p:cNvPr id="741" name="Shape 741"/>
          <p:cNvSpPr/>
          <p:nvPr>
            <p:ph type="body" sz="half" idx="1"/>
          </p:nvPr>
        </p:nvSpPr>
        <p:spPr>
          <a:xfrm>
            <a:off x="1689100" y="3238500"/>
            <a:ext cx="10687175" cy="9207500"/>
          </a:xfrm>
          <a:prstGeom prst="rect">
            <a:avLst/>
          </a:prstGeom>
        </p:spPr>
        <p:txBody>
          <a:bodyPr/>
          <a:lstStyle/>
          <a:p>
            <a:pPr marL="488950" indent="-488950" defTabSz="635635">
              <a:spcBef>
                <a:spcPts val="4500"/>
              </a:spcBef>
              <a:defRPr sz="4005"/>
            </a:pPr>
            <a:r>
              <a:t>Jim McCall软件质量模型，最初起源于美国空军，主要面向的是系统开发人员和系统开发过程。Jim McCall 软件质量模型通过一系列的软件质量属性指标来弥合开发人员与最终用户之间的鸿沟。McCall 质量模型从三个角度来定义和识别软件产品的质量：</a:t>
            </a:r>
          </a:p>
          <a:p>
            <a:pPr marL="488950" indent="-488950" defTabSz="635635">
              <a:spcBef>
                <a:spcPts val="4500"/>
              </a:spcBef>
              <a:defRPr sz="4005"/>
            </a:pPr>
            <a:r>
              <a:t>	•	Product revision (ability to change).</a:t>
            </a:r>
          </a:p>
          <a:p>
            <a:pPr marL="488950" indent="-488950" defTabSz="635635">
              <a:spcBef>
                <a:spcPts val="4500"/>
              </a:spcBef>
              <a:defRPr sz="4005"/>
            </a:pPr>
            <a:r>
              <a:t>	•	Product transition (adaptability to new environments).</a:t>
            </a:r>
          </a:p>
          <a:p>
            <a:pPr marL="488950" indent="-488950" defTabSz="635635">
              <a:spcBef>
                <a:spcPts val="4500"/>
              </a:spcBef>
              <a:defRPr sz="4005"/>
            </a:pPr>
            <a:r>
              <a:t>	•	Product operations (basic operational characteristics).</a:t>
            </a:r>
          </a:p>
        </p:txBody>
      </p:sp>
      <p:pic>
        <p:nvPicPr>
          <p:cNvPr id="742" name="pasted-image.tiff"/>
          <p:cNvPicPr>
            <a:picLocks noChangeAspect="1"/>
          </p:cNvPicPr>
          <p:nvPr/>
        </p:nvPicPr>
        <p:blipFill>
          <a:blip r:embed="rId1"/>
          <a:stretch>
            <a:fillRect/>
          </a:stretch>
        </p:blipFill>
        <p:spPr>
          <a:xfrm>
            <a:off x="12548799" y="4083608"/>
            <a:ext cx="10788162" cy="751728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 name="Shape 744"/>
          <p:cNvSpPr/>
          <p:nvPr>
            <p:ph type="title"/>
          </p:nvPr>
        </p:nvSpPr>
        <p:spPr>
          <a:prstGeom prst="rect">
            <a:avLst/>
          </a:prstGeom>
        </p:spPr>
        <p:txBody>
          <a:bodyPr/>
          <a:lstStyle/>
          <a:p>
            <a:r>
              <a:t>McCall软件质量模型</a:t>
            </a:r>
          </a:p>
        </p:txBody>
      </p:sp>
      <p:sp>
        <p:nvSpPr>
          <p:cNvPr id="745" name="Shape 745"/>
          <p:cNvSpPr/>
          <p:nvPr>
            <p:ph type="body" sz="half" idx="1"/>
          </p:nvPr>
        </p:nvSpPr>
        <p:spPr>
          <a:xfrm>
            <a:off x="1689100" y="3238500"/>
            <a:ext cx="7595676" cy="9220200"/>
          </a:xfrm>
          <a:prstGeom prst="rect">
            <a:avLst/>
          </a:prstGeom>
        </p:spPr>
        <p:txBody>
          <a:bodyPr/>
          <a:lstStyle>
            <a:lvl1pPr marL="596900" indent="-596900" defTabSz="775970">
              <a:spcBef>
                <a:spcPts val="5500"/>
              </a:spcBef>
              <a:defRPr sz="4890"/>
            </a:lvl1pPr>
          </a:lstStyle>
          <a:p>
            <a:r>
              <a:t>三个角度总结出了11个质量要素，用来描述软件的外部视角，也就是客户或使用者的视角；这11个质量要素又关联着23个质量标准，用来描述软件的内部视角，也就是开发人员的视角。下图中，左侧为 11 个质量要素，右侧为 23 个质量标准。</a:t>
            </a:r>
          </a:p>
        </p:txBody>
      </p:sp>
      <p:pic>
        <p:nvPicPr>
          <p:cNvPr id="746" name="pasted-image.tiff"/>
          <p:cNvPicPr>
            <a:picLocks noChangeAspect="1"/>
          </p:cNvPicPr>
          <p:nvPr/>
        </p:nvPicPr>
        <p:blipFill>
          <a:blip r:embed="rId1"/>
          <a:stretch>
            <a:fillRect/>
          </a:stretch>
        </p:blipFill>
        <p:spPr>
          <a:xfrm>
            <a:off x="10184286" y="3294098"/>
            <a:ext cx="5378559" cy="9641351"/>
          </a:xfrm>
          <a:prstGeom prst="rect">
            <a:avLst/>
          </a:prstGeom>
          <a:ln w="12700">
            <a:miter lim="400000"/>
            <a:headEnd/>
            <a:tailEnd/>
          </a:ln>
        </p:spPr>
      </p:pic>
      <p:pic>
        <p:nvPicPr>
          <p:cNvPr id="747" name="pasted-image.tiff"/>
          <p:cNvPicPr>
            <a:picLocks noChangeAspect="1"/>
          </p:cNvPicPr>
          <p:nvPr/>
        </p:nvPicPr>
        <p:blipFill>
          <a:blip r:embed="rId2"/>
          <a:stretch>
            <a:fillRect/>
          </a:stretch>
        </p:blipFill>
        <p:spPr>
          <a:xfrm>
            <a:off x="16811855" y="3442615"/>
            <a:ext cx="6858001" cy="98298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Shape 749"/>
          <p:cNvSpPr/>
          <p:nvPr>
            <p:ph type="title"/>
          </p:nvPr>
        </p:nvSpPr>
        <p:spPr>
          <a:prstGeom prst="rect">
            <a:avLst/>
          </a:prstGeom>
        </p:spPr>
        <p:txBody>
          <a:bodyPr/>
          <a:lstStyle/>
          <a:p>
            <a:r>
              <a:t>质量的生命周期</a:t>
            </a:r>
          </a:p>
        </p:txBody>
      </p:sp>
      <p:sp>
        <p:nvSpPr>
          <p:cNvPr id="750" name="Shape 750"/>
          <p:cNvSpPr/>
          <p:nvPr>
            <p:ph type="body" sz="half" idx="1"/>
          </p:nvPr>
        </p:nvSpPr>
        <p:spPr>
          <a:xfrm>
            <a:off x="1689100" y="3238500"/>
            <a:ext cx="21005800" cy="4250141"/>
          </a:xfrm>
          <a:prstGeom prst="rect">
            <a:avLst/>
          </a:prstGeom>
        </p:spPr>
        <p:txBody>
          <a:bodyPr/>
          <a:lstStyle>
            <a:lvl1pPr marL="501650" indent="-501650" defTabSz="652145">
              <a:spcBef>
                <a:spcPts val="4600"/>
              </a:spcBef>
              <a:defRPr sz="4110"/>
            </a:lvl1pPr>
          </a:lstStyle>
          <a:p>
            <a:r>
              <a:t>从Jim McCall 软件质量模型开始，软件质量模型一路演化分化，为了适应不同的软件类型逐渐变得繁复，在此略过，不过值得一提的是ISO/IEC 25010 软件质量模型（2011 年）在外部和内部的软件产品质量基础上给出了质量的生命周期，向前是过程质量，向后是使用质量。使用质量是在特定的使用场景中，软件产品使得特定用户能达到有效性、生产率、安全性和满意度的特定目标的能力。过程质量将是我们下一小节重点讨论的内容。</a:t>
            </a:r>
          </a:p>
        </p:txBody>
      </p:sp>
      <p:pic>
        <p:nvPicPr>
          <p:cNvPr id="751" name="pasted-image.tiff"/>
          <p:cNvPicPr>
            <a:picLocks noChangeAspect="1"/>
          </p:cNvPicPr>
          <p:nvPr/>
        </p:nvPicPr>
        <p:blipFill>
          <a:blip r:embed="rId1"/>
          <a:stretch>
            <a:fillRect/>
          </a:stretch>
        </p:blipFill>
        <p:spPr>
          <a:xfrm>
            <a:off x="4216537" y="7426810"/>
            <a:ext cx="15950926" cy="561807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3" name="Shape 753"/>
          <p:cNvSpPr/>
          <p:nvPr>
            <p:ph type="title"/>
          </p:nvPr>
        </p:nvSpPr>
        <p:spPr>
          <a:prstGeom prst="rect">
            <a:avLst/>
          </a:prstGeom>
        </p:spPr>
        <p:txBody>
          <a:bodyPr/>
          <a:lstStyle/>
          <a:p>
            <a:r>
              <a:t>过程视角下的软件质量</a:t>
            </a:r>
          </a:p>
        </p:txBody>
      </p:sp>
      <p:sp>
        <p:nvSpPr>
          <p:cNvPr id="754" name="Shape 754"/>
          <p:cNvSpPr/>
          <p:nvPr>
            <p:ph type="body" idx="1"/>
          </p:nvPr>
        </p:nvSpPr>
        <p:spPr>
          <a:prstGeom prst="rect">
            <a:avLst/>
          </a:prstGeom>
        </p:spPr>
        <p:txBody>
          <a:bodyPr/>
          <a:lstStyle/>
          <a:p>
            <a:pPr marL="609600" indent="-609600" defTabSz="792480">
              <a:spcBef>
                <a:spcPts val="5600"/>
              </a:spcBef>
              <a:defRPr sz="4990"/>
            </a:pPr>
            <a:r>
              <a:t>软件过程主要是指开发和维护的过程，过程质量和产品质量同样重要，因此也需要对此仔细地建模、研究和分析。过程质量主要需要研究如下几个问题：</a:t>
            </a:r>
          </a:p>
          <a:p>
            <a:pPr marL="609600" indent="-609600" defTabSz="792480">
              <a:spcBef>
                <a:spcPts val="5600"/>
              </a:spcBef>
              <a:defRPr sz="4990"/>
            </a:pPr>
            <a:r>
              <a:t>	•	特定类型的缺陷在哪里常常出现？</a:t>
            </a:r>
          </a:p>
          <a:p>
            <a:pPr marL="609600" indent="-609600" defTabSz="792480">
              <a:spcBef>
                <a:spcPts val="5600"/>
              </a:spcBef>
              <a:defRPr sz="4990"/>
            </a:pPr>
            <a:r>
              <a:t>	•	如何尽早发现缺陷？</a:t>
            </a:r>
          </a:p>
          <a:p>
            <a:pPr marL="609600" indent="-609600" defTabSz="792480">
              <a:spcBef>
                <a:spcPts val="5600"/>
              </a:spcBef>
              <a:defRPr sz="4990"/>
            </a:pPr>
            <a:r>
              <a:t>	•	如何构建容错机制健全质量保证体系？</a:t>
            </a:r>
          </a:p>
          <a:p>
            <a:pPr marL="609600" indent="-609600" defTabSz="792480">
              <a:spcBef>
                <a:spcPts val="5600"/>
              </a:spcBef>
              <a:defRPr sz="4990"/>
            </a:pPr>
            <a:r>
              <a:t>	•	如何组织安排过程活动可以改善软件质量？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Shape 756"/>
          <p:cNvSpPr/>
          <p:nvPr>
            <p:ph type="title"/>
          </p:nvPr>
        </p:nvSpPr>
        <p:spPr>
          <a:prstGeom prst="rect">
            <a:avLst/>
          </a:prstGeom>
        </p:spPr>
        <p:txBody>
          <a:bodyPr/>
          <a:lstStyle/>
          <a:p>
            <a:r>
              <a:t>过程改进模型</a:t>
            </a:r>
          </a:p>
        </p:txBody>
      </p:sp>
      <p:sp>
        <p:nvSpPr>
          <p:cNvPr id="757" name="Shape 757"/>
          <p:cNvSpPr/>
          <p:nvPr>
            <p:ph type="body" idx="1"/>
          </p:nvPr>
        </p:nvSpPr>
        <p:spPr>
          <a:prstGeom prst="rect">
            <a:avLst/>
          </a:prstGeom>
        </p:spPr>
        <p:txBody>
          <a:bodyPr/>
          <a:lstStyle/>
          <a:p>
            <a:r>
              <a:t>过程质量不像产品质量强调结果性评价，过程质量更关注持续不断的过程改进，因此过程质量模型一般称为过程改进模型，常见的有CMM/CMMI、ISO 9000和Software Process Improvement and Capability dEtermination (SPICE)等。</a:t>
            </a:r>
          </a:p>
          <a:p>
            <a:r>
              <a:t>其中以CMM/CMMI最为著名。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Shape 759"/>
          <p:cNvSpPr/>
          <p:nvPr>
            <p:ph type="title"/>
          </p:nvPr>
        </p:nvSpPr>
        <p:spPr>
          <a:prstGeom prst="rect">
            <a:avLst/>
          </a:prstGeom>
        </p:spPr>
        <p:txBody>
          <a:bodyPr/>
          <a:lstStyle/>
          <a:p>
            <a:r>
              <a:t>CMM/CMMI</a:t>
            </a:r>
          </a:p>
        </p:txBody>
      </p:sp>
      <p:sp>
        <p:nvSpPr>
          <p:cNvPr id="760" name="Shape 760"/>
          <p:cNvSpPr/>
          <p:nvPr>
            <p:ph type="body" idx="1"/>
          </p:nvPr>
        </p:nvSpPr>
        <p:spPr>
          <a:prstGeom prst="rect">
            <a:avLst/>
          </a:prstGeom>
        </p:spPr>
        <p:txBody>
          <a:bodyPr/>
          <a:lstStyle/>
          <a:p>
            <a:pPr marL="577850" indent="-577850" defTabSz="751205">
              <a:spcBef>
                <a:spcPts val="5300"/>
              </a:spcBef>
              <a:defRPr sz="4730"/>
            </a:pPr>
            <a:r>
              <a:t>CMM/CMMI的全称为能力成熟度模型（Capability Maturity Model）或能力成熟度模型集成（Capability Maturity Model Integration），CMM/CMMI是美国卡内基-梅隆大学研制的一种用于评价软件生产能力并帮助其改善软件质量的方法，也就是评估软件能力与成熟度的一套标准，它侧重于软件开发过程的管理及工程能力的提高与评估，是国际软件业的质量管理标准。CMM模型自20世纪80年代末推出，并于20世纪90年代广泛应用于软件过程的改进以来，促进了软件过程质量和软件质量的提高，为软件产业的发展和壮大做出了贡献，CMMI是CMM模型的新版本。</a:t>
            </a:r>
          </a:p>
          <a:p>
            <a:pPr marL="577850" indent="-577850" defTabSz="751205">
              <a:spcBef>
                <a:spcPts val="5300"/>
              </a:spcBef>
              <a:defRPr sz="4730"/>
            </a:pPr>
            <a:r>
              <a:t>CMMI共有5个级别，代表软件团队能力成熟度的5个等级，数字越大，成熟度越高，高成熟度等级表示有比较强的软件综合开发能力。</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 name="Shape 762"/>
          <p:cNvSpPr/>
          <p:nvPr>
            <p:ph type="title"/>
          </p:nvPr>
        </p:nvSpPr>
        <p:spPr>
          <a:prstGeom prst="rect">
            <a:avLst/>
          </a:prstGeom>
        </p:spPr>
        <p:txBody>
          <a:bodyPr/>
          <a:lstStyle/>
          <a:p>
            <a:r>
              <a:t>能力成熟度的5个等级</a:t>
            </a:r>
          </a:p>
        </p:txBody>
      </p:sp>
      <p:sp>
        <p:nvSpPr>
          <p:cNvPr id="763" name="Shape 763"/>
          <p:cNvSpPr/>
          <p:nvPr>
            <p:ph type="body" sz="half" idx="1"/>
          </p:nvPr>
        </p:nvSpPr>
        <p:spPr>
          <a:xfrm>
            <a:off x="1689100" y="3238500"/>
            <a:ext cx="12231578" cy="9207500"/>
          </a:xfrm>
          <a:prstGeom prst="rect">
            <a:avLst/>
          </a:prstGeom>
        </p:spPr>
        <p:txBody>
          <a:bodyPr/>
          <a:lstStyle/>
          <a:p>
            <a:pPr marL="444500" indent="-444500" defTabSz="577850">
              <a:spcBef>
                <a:spcPts val="4100"/>
              </a:spcBef>
              <a:defRPr sz="3640"/>
            </a:pPr>
            <a:r>
              <a:t>CMMI一级，初始级。在初始级水平上，软件组织对项目的目标与要做的努力很清晰，项目的目标可以实现。但是由于任务的完成带有很大的偶然性，软件组织无法保证在实施同类项目时仍然能够完成任务。项目实施能否成功主要取决于实施人员。</a:t>
            </a:r>
          </a:p>
          <a:p>
            <a:pPr marL="444500" indent="-444500" defTabSz="577850">
              <a:spcBef>
                <a:spcPts val="4100"/>
              </a:spcBef>
              <a:defRPr sz="3640"/>
            </a:pPr>
            <a:r>
              <a:t>CMMI二级，管理级。在管理级水平上，所有第一级的要求都已经达到，另外，软件组织在项目实施上能够遵守既定的计划与流程，有资源准备，权责到人，对项目相关的实施人员进行了相应的培训，对整个流程进行监测与控制，并联合上级单位对项目与流程进行审查。二级水平的软件组织对项目有一系列管理程序，避免了软件组织完成任务的偶然性，保证了软件组织实施项目的成功率。</a:t>
            </a:r>
          </a:p>
        </p:txBody>
      </p:sp>
      <p:pic>
        <p:nvPicPr>
          <p:cNvPr id="764" name="pasted-image.png"/>
          <p:cNvPicPr>
            <a:picLocks noChangeAspect="1"/>
          </p:cNvPicPr>
          <p:nvPr/>
        </p:nvPicPr>
        <p:blipFill>
          <a:blip r:embed="rId1"/>
          <a:stretch>
            <a:fillRect/>
          </a:stretch>
        </p:blipFill>
        <p:spPr>
          <a:xfrm>
            <a:off x="14616994" y="3343240"/>
            <a:ext cx="8636001" cy="85090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p:nvPr>
            <p:ph type="title"/>
          </p:nvPr>
        </p:nvSpPr>
        <p:spPr>
          <a:prstGeom prst="rect">
            <a:avLst/>
          </a:prstGeom>
        </p:spPr>
        <p:txBody>
          <a:bodyPr/>
          <a:lstStyle/>
          <a:p>
            <a:r>
              <a:t>能力成熟度的5个等级</a:t>
            </a:r>
          </a:p>
        </p:txBody>
      </p:sp>
      <p:sp>
        <p:nvSpPr>
          <p:cNvPr id="767" name="Shape 767"/>
          <p:cNvSpPr/>
          <p:nvPr>
            <p:ph type="body" idx="1"/>
          </p:nvPr>
        </p:nvSpPr>
        <p:spPr>
          <a:prstGeom prst="rect">
            <a:avLst/>
          </a:prstGeom>
        </p:spPr>
        <p:txBody>
          <a:bodyPr/>
          <a:lstStyle/>
          <a:p>
            <a:pPr marL="431800" indent="-431800" defTabSz="561340">
              <a:spcBef>
                <a:spcPts val="4000"/>
              </a:spcBef>
              <a:defRPr sz="3535"/>
            </a:pPr>
            <a:r>
              <a:t>CMMl三级，已定义级。在已定义级水平上，所有第二级的要求都已经达到，另外，软件组织能够根据自身的特殊情况及自己的标准流程，将这套管理体系与流程予以制度化。这样，软件组织不仅能够在同类项目上成功，也可以在其他项目上成功。科学管理成为软件组织的一种文化，成为软件组织的财富。</a:t>
            </a:r>
          </a:p>
          <a:p>
            <a:pPr marL="431800" indent="-431800" defTabSz="561340">
              <a:spcBef>
                <a:spcPts val="4000"/>
              </a:spcBef>
              <a:defRPr sz="3535"/>
            </a:pPr>
            <a:r>
              <a:t>CMMI四级，量化管理级。在量化管理级水平上，所有第三级的要求都已经达到，另外，软件组织的项目管理实现了数字化。通过数字化技术来实现流程的稳定性，实现管理的精度，降低项目实施在质量上的波动。</a:t>
            </a:r>
          </a:p>
          <a:p>
            <a:pPr marL="431800" indent="-431800" defTabSz="561340">
              <a:spcBef>
                <a:spcPts val="4000"/>
              </a:spcBef>
              <a:defRPr sz="3535"/>
            </a:pPr>
            <a:r>
              <a:t>CMMI五级，持续优化级。在持续优化级水平上，所有第四级的要求都已经达到，另外，软件组织能够充分利用信息资料，对软件组织在项目实施的过程中可能出现的问题予以预防。能够主动地改善流程，运用新技术，实现流程的优化。</a:t>
            </a:r>
          </a:p>
          <a:p>
            <a:pPr marL="431800" indent="-431800" defTabSz="561340">
              <a:spcBef>
                <a:spcPts val="4000"/>
              </a:spcBef>
              <a:defRPr sz="3535"/>
            </a:pPr>
            <a:r>
              <a:t>由上述的5个级别可以看出，每一个级别都是更高一级的基石。要上高层台阶必须首先踏上所有下层的台阶。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p:nvPr>
            <p:ph type="title"/>
          </p:nvPr>
        </p:nvSpPr>
        <p:spPr>
          <a:prstGeom prst="rect">
            <a:avLst/>
          </a:prstGeom>
        </p:spPr>
        <p:txBody>
          <a:bodyPr/>
          <a:lstStyle/>
          <a:p>
            <a:r>
              <a:t>价值视角下的软件质量</a:t>
            </a:r>
          </a:p>
        </p:txBody>
      </p:sp>
      <p:sp>
        <p:nvSpPr>
          <p:cNvPr id="770" name="Shape 770"/>
          <p:cNvSpPr/>
          <p:nvPr>
            <p:ph type="body" idx="1"/>
          </p:nvPr>
        </p:nvSpPr>
        <p:spPr>
          <a:prstGeom prst="rect">
            <a:avLst/>
          </a:prstGeom>
        </p:spPr>
        <p:txBody>
          <a:bodyPr/>
          <a:lstStyle/>
          <a:p>
            <a:r>
              <a:t>软件的价值与软件的技术同样重要，在某种程度上决定着软件技术因素的取舍。价值视角下的软件质量表现为软件产品投入运营后的效果，一般在商业环境下软件投入使用后的效果是通过投资回报ROI（return on investment）来量化评价的。投资回报在不同情形下可能被表述为降低成本、预期收益或提高生产力等。</a:t>
            </a:r>
          </a:p>
          <a:p>
            <a:r>
              <a:t>对于一个已经投入运营的软件项目来讲，我们可以通过前期投入、运营成本、运营收入、毛利率、税后纯利润以及它们的增长率等来衡量和预测项目的价值，这都有比较成熟的估值方法来衡量软件项目的价值。</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p:nvPr>
            <p:ph type="title"/>
          </p:nvPr>
        </p:nvSpPr>
        <p:spPr>
          <a:prstGeom prst="rect">
            <a:avLst/>
          </a:prstGeom>
        </p:spPr>
        <p:txBody>
          <a:bodyPr/>
          <a:lstStyle/>
          <a:p>
            <a:r>
              <a:t>软件的基本结构</a:t>
            </a:r>
          </a:p>
        </p:txBody>
      </p:sp>
      <p:sp>
        <p:nvSpPr>
          <p:cNvPr id="224" name="Shape 224"/>
          <p:cNvSpPr/>
          <p:nvPr>
            <p:ph type="body" idx="1"/>
          </p:nvPr>
        </p:nvSpPr>
        <p:spPr>
          <a:prstGeom prst="rect">
            <a:avLst/>
          </a:prstGeom>
        </p:spPr>
        <p:txBody>
          <a:bodyPr/>
          <a:lstStyle/>
          <a:p>
            <a:r>
              <a:t>	顺序结构</a:t>
            </a:r>
          </a:p>
          <a:p>
            <a:r>
              <a:t>	分支结构</a:t>
            </a:r>
          </a:p>
          <a:p>
            <a:r>
              <a:t>	循环结构</a:t>
            </a:r>
          </a:p>
          <a:p>
            <a:r>
              <a:t>	函数调用框架</a:t>
            </a:r>
          </a:p>
          <a:p>
            <a:r>
              <a:t>	继承和对象组合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Shape 772"/>
          <p:cNvSpPr/>
          <p:nvPr>
            <p:ph type="title"/>
          </p:nvPr>
        </p:nvSpPr>
        <p:spPr>
          <a:prstGeom prst="rect">
            <a:avLst/>
          </a:prstGeom>
        </p:spPr>
        <p:txBody>
          <a:bodyPr/>
          <a:lstStyle/>
          <a:p>
            <a:r>
              <a:t>新项目的估值</a:t>
            </a:r>
          </a:p>
        </p:txBody>
      </p:sp>
      <p:sp>
        <p:nvSpPr>
          <p:cNvPr id="773" name="Shape 773"/>
          <p:cNvSpPr/>
          <p:nvPr>
            <p:ph type="body" idx="1"/>
          </p:nvPr>
        </p:nvSpPr>
        <p:spPr>
          <a:prstGeom prst="rect">
            <a:avLst/>
          </a:prstGeom>
        </p:spPr>
        <p:txBody>
          <a:bodyPr/>
          <a:lstStyle/>
          <a:p>
            <a:r>
              <a:t>对于一个还没有投入运营的项目，还停留在想法或纸面上的软件项目方案，该如何估算资本投入、运营成本、运营收入、毛利率、税后纯利润以及它们的增长率等？换句话如何给一个待开发的或正在开发的软件项目估值是一个非常有挑战性的工作，因为对软件的商业价值的预估决定着对软件开发过程以及软件产品本身的投资强度，以实现可以接受的价值视角下的软件质量。</a:t>
            </a:r>
          </a:p>
          <a:p>
            <a:r>
              <a:t>一般从两个角度来估值，一个预估市场规模，一个是预估开发成本。</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 name="Shape 775"/>
          <p:cNvSpPr/>
          <p:nvPr>
            <p:ph type="title"/>
          </p:nvPr>
        </p:nvSpPr>
        <p:spPr>
          <a:prstGeom prst="rect">
            <a:avLst/>
          </a:prstGeom>
        </p:spPr>
        <p:txBody>
          <a:bodyPr/>
          <a:lstStyle/>
          <a:p>
            <a:r>
              <a:t>新项目的估值</a:t>
            </a:r>
          </a:p>
        </p:txBody>
      </p:sp>
      <p:sp>
        <p:nvSpPr>
          <p:cNvPr id="776" name="Shape 776"/>
          <p:cNvSpPr/>
          <p:nvPr>
            <p:ph type="body" idx="1"/>
          </p:nvPr>
        </p:nvSpPr>
        <p:spPr>
          <a:prstGeom prst="rect">
            <a:avLst/>
          </a:prstGeom>
        </p:spPr>
        <p:txBody>
          <a:bodyPr/>
          <a:lstStyle/>
          <a:p>
            <a:pPr marL="590550" indent="-590550" defTabSz="767715">
              <a:spcBef>
                <a:spcPts val="5400"/>
              </a:spcBef>
              <a:defRPr sz="4835"/>
            </a:pPr>
            <a:r>
              <a:t>根据项目的预期市场规模及其所能带来营业收入，可以得到一个项目的理想价值，根据达成理想价值的难度系数不同得出项目的估值。</a:t>
            </a:r>
          </a:p>
          <a:p>
            <a:pPr marL="590550" indent="-590550" defTabSz="767715">
              <a:spcBef>
                <a:spcPts val="5400"/>
              </a:spcBef>
              <a:defRPr sz="4835"/>
            </a:pPr>
            <a:r>
              <a:t>我们也常常用软件开发的成本来衡量软件的价值，软件开发成本的主要部分是人力成本，只要估算出项目所需投入的人月数就可以大致估算出项目的开发成本。一般情况下软件的价值应该高于软件的开发成本。</a:t>
            </a:r>
          </a:p>
          <a:p>
            <a:pPr marL="590550" indent="-590550" defTabSz="767715">
              <a:spcBef>
                <a:spcPts val="5400"/>
              </a:spcBef>
              <a:defRPr sz="4835"/>
            </a:pPr>
            <a:r>
              <a:t>当然软件价值并不仅仅是指商业价值，在某些情况下可能关注的是科研价值，有的情况下关注的是社会效益，不管是何种价值取向，最终都会转化为对软件的投资这一量化指标，这里的投资意味着人力、资金、时间等资源的投入。</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Shape 778"/>
          <p:cNvSpPr/>
          <p:nvPr>
            <p:ph type="title"/>
          </p:nvPr>
        </p:nvSpPr>
        <p:spPr>
          <a:prstGeom prst="rect">
            <a:avLst/>
          </a:prstGeom>
        </p:spPr>
        <p:txBody>
          <a:bodyPr/>
          <a:lstStyle/>
          <a:p>
            <a:r>
              <a:t>几种重要的软件质量属性</a:t>
            </a:r>
          </a:p>
        </p:txBody>
      </p:sp>
      <p:sp>
        <p:nvSpPr>
          <p:cNvPr id="779" name="Shape 779"/>
          <p:cNvSpPr/>
          <p:nvPr>
            <p:ph type="body" idx="1"/>
          </p:nvPr>
        </p:nvSpPr>
        <p:spPr>
          <a:prstGeom prst="rect">
            <a:avLst/>
          </a:prstGeom>
        </p:spPr>
        <p:txBody>
          <a:bodyPr/>
          <a:lstStyle/>
          <a:p>
            <a:pPr marL="520700" indent="-520700" defTabSz="676910">
              <a:spcBef>
                <a:spcPts val="4800"/>
              </a:spcBef>
              <a:defRPr sz="4265"/>
            </a:pPr>
            <a:r>
              <a:t>		易于修改维护（Modifiability）</a:t>
            </a:r>
          </a:p>
          <a:p>
            <a:pPr marL="520700" indent="-520700" defTabSz="676910">
              <a:spcBef>
                <a:spcPts val="4800"/>
              </a:spcBef>
              <a:defRPr sz="4265"/>
            </a:pPr>
            <a:r>
              <a:t>		良好的性能表现（Performance）</a:t>
            </a:r>
          </a:p>
          <a:p>
            <a:pPr marL="520700" indent="-520700" defTabSz="676910">
              <a:spcBef>
                <a:spcPts val="4800"/>
              </a:spcBef>
              <a:defRPr sz="4265"/>
            </a:pPr>
            <a:r>
              <a:t>		安全性（Security）</a:t>
            </a:r>
          </a:p>
          <a:p>
            <a:pPr marL="520700" indent="-520700" defTabSz="676910">
              <a:spcBef>
                <a:spcPts val="4800"/>
              </a:spcBef>
              <a:defRPr sz="4265"/>
            </a:pPr>
            <a:r>
              <a:t>		可靠性（Reliability）</a:t>
            </a:r>
          </a:p>
          <a:p>
            <a:pPr marL="520700" indent="-520700" defTabSz="676910">
              <a:spcBef>
                <a:spcPts val="4800"/>
              </a:spcBef>
              <a:defRPr sz="4265"/>
            </a:pPr>
            <a:r>
              <a:t>		健壮性（Robustness）</a:t>
            </a:r>
          </a:p>
          <a:p>
            <a:pPr marL="520700" indent="-520700" defTabSz="676910">
              <a:spcBef>
                <a:spcPts val="4800"/>
              </a:spcBef>
              <a:defRPr sz="4265"/>
            </a:pPr>
            <a:r>
              <a:t>		易用性（Usability）</a:t>
            </a:r>
          </a:p>
          <a:p>
            <a:pPr marL="520700" indent="-520700" defTabSz="676910">
              <a:spcBef>
                <a:spcPts val="4800"/>
              </a:spcBef>
              <a:defRPr sz="4265"/>
            </a:pPr>
            <a:r>
              <a:t>		商业目标（Business goals）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 name="Shape 781"/>
          <p:cNvSpPr/>
          <p:nvPr>
            <p:ph type="title"/>
          </p:nvPr>
        </p:nvSpPr>
        <p:spPr>
          <a:prstGeom prst="rect">
            <a:avLst/>
          </a:prstGeom>
        </p:spPr>
        <p:txBody>
          <a:bodyPr/>
          <a:lstStyle/>
          <a:p>
            <a:r>
              <a:t>易于修改维护（Modifiability）</a:t>
            </a:r>
          </a:p>
        </p:txBody>
      </p:sp>
      <p:sp>
        <p:nvSpPr>
          <p:cNvPr id="782" name="Shape 782"/>
          <p:cNvSpPr/>
          <p:nvPr>
            <p:ph type="body" idx="1"/>
          </p:nvPr>
        </p:nvSpPr>
        <p:spPr>
          <a:prstGeom prst="rect">
            <a:avLst/>
          </a:prstGeom>
        </p:spPr>
        <p:txBody>
          <a:bodyPr/>
          <a:lstStyle/>
          <a:p>
            <a:r>
              <a:t>包容变化是软件设计质量的关键需求。如何才能包容变化？理想的情况是设计和代码能够应对变化而本身不需要修改和维护，但现实是软件难以避免需要修改和维护，那么设计和代码易于修改和维护就能有效地包容变化。那什么样的设计和代码易于修改和维护的呢？那就回到了我们从代码编写、需求分析和系统设计等贯穿始终的一个主题——高内聚低耦合的模块化设计。</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Shape 784"/>
          <p:cNvSpPr/>
          <p:nvPr>
            <p:ph type="title"/>
          </p:nvPr>
        </p:nvSpPr>
        <p:spPr>
          <a:prstGeom prst="rect">
            <a:avLst/>
          </a:prstGeom>
        </p:spPr>
        <p:txBody>
          <a:bodyPr/>
          <a:lstStyle/>
          <a:p>
            <a:r>
              <a:t>高内聚低耦合</a:t>
            </a:r>
          </a:p>
        </p:txBody>
      </p:sp>
      <p:sp>
        <p:nvSpPr>
          <p:cNvPr id="785" name="Shape 785"/>
          <p:cNvSpPr/>
          <p:nvPr>
            <p:ph type="body" idx="1"/>
          </p:nvPr>
        </p:nvSpPr>
        <p:spPr>
          <a:prstGeom prst="rect">
            <a:avLst/>
          </a:prstGeom>
        </p:spPr>
        <p:txBody>
          <a:bodyPr/>
          <a:lstStyle/>
          <a:p>
            <a:r>
              <a:t>软件模块的高内聚可以将变化的需求局限于单个软件模块内部，从而易于修改维护；</a:t>
            </a:r>
          </a:p>
          <a:p>
            <a:r>
              <a:t>软件模块之间的低耦合可以将修改维护所产生的直接影响和间接影响明确地限定在特定的范围内，从而大大降低修改维护对整体软件系统带来的系统性扰乱。</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p:nvPr>
            <p:ph type="title"/>
          </p:nvPr>
        </p:nvSpPr>
        <p:spPr>
          <a:prstGeom prst="rect">
            <a:avLst/>
          </a:prstGeom>
        </p:spPr>
        <p:txBody>
          <a:bodyPr/>
          <a:lstStyle/>
          <a:p>
            <a:r>
              <a:t>高内聚和通用性</a:t>
            </a:r>
          </a:p>
        </p:txBody>
      </p:sp>
      <p:sp>
        <p:nvSpPr>
          <p:cNvPr id="788" name="Shape 788"/>
          <p:cNvSpPr/>
          <p:nvPr>
            <p:ph type="body" idx="1"/>
          </p:nvPr>
        </p:nvSpPr>
        <p:spPr>
          <a:prstGeom prst="rect">
            <a:avLst/>
          </a:prstGeom>
        </p:spPr>
        <p:txBody>
          <a:bodyPr/>
          <a:lstStyle/>
          <a:p>
            <a:pPr marL="488950" indent="-488950" defTabSz="635635">
              <a:spcBef>
                <a:spcPts val="4500"/>
              </a:spcBef>
              <a:defRPr sz="4005"/>
            </a:pPr>
            <a:r>
              <a:t>需求变更（变化）直接影响的软件模块会带来模块职责（功能内聚）发生改变，因此直接影响的软件模块需要根据需要进行修改；需求变更（变化）间接影响的软件模块不会造成模块职责（功能内聚）的改变，因此间接影响的软件模块仅需要做适应性的修改，一般是软件模块接口及实现的修订。</a:t>
            </a:r>
          </a:p>
          <a:p>
            <a:pPr marL="488950" indent="-488950" defTabSz="635635">
              <a:spcBef>
                <a:spcPts val="4500"/>
              </a:spcBef>
              <a:defRPr sz="4005"/>
            </a:pPr>
            <a:r>
              <a:t>最小化受变化直接影响的软件模块数量的策略，需要在模块化设计过程中预测预期的需求变更（变化），从而确定最有可能更改的设计决策，并将每个决策封装在独立软件模块中。</a:t>
            </a:r>
          </a:p>
          <a:p>
            <a:pPr marL="488950" indent="-488950" defTabSz="635635">
              <a:spcBef>
                <a:spcPts val="4500"/>
              </a:spcBef>
              <a:defRPr sz="4005"/>
            </a:pPr>
            <a:r>
              <a:t>在模块化设计中保持软件模块的高内聚，使得变化带来的修改和维护仅限于分配相应职责的少数软件模块。</a:t>
            </a:r>
          </a:p>
          <a:p>
            <a:pPr marL="488950" indent="-488950" defTabSz="635635">
              <a:spcBef>
                <a:spcPts val="4500"/>
              </a:spcBef>
              <a:defRPr sz="4005"/>
            </a:pPr>
            <a:r>
              <a:t>软件模块越通用就越有可能适应变化，即通过修改软件模块接口的输入而无需修改软件模块本身。</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Shape 790"/>
          <p:cNvSpPr/>
          <p:nvPr>
            <p:ph type="title"/>
          </p:nvPr>
        </p:nvSpPr>
        <p:spPr>
          <a:prstGeom prst="rect">
            <a:avLst/>
          </a:prstGeom>
        </p:spPr>
        <p:txBody>
          <a:bodyPr/>
          <a:lstStyle/>
          <a:p>
            <a:r>
              <a:t>低耦合和接口</a:t>
            </a:r>
          </a:p>
        </p:txBody>
      </p:sp>
      <p:sp>
        <p:nvSpPr>
          <p:cNvPr id="791" name="Shape 791"/>
          <p:cNvSpPr/>
          <p:nvPr>
            <p:ph type="body" idx="1"/>
          </p:nvPr>
        </p:nvSpPr>
        <p:spPr>
          <a:prstGeom prst="rect">
            <a:avLst/>
          </a:prstGeom>
        </p:spPr>
        <p:txBody>
          <a:bodyPr/>
          <a:lstStyle/>
          <a:p>
            <a:r>
              <a:t>最小化受变化间接影响的软件模块数量的策略侧重于减少依赖关系，即降低耦合度会减小一个软件模块的更改所波及到的其他软件模块的数量。</a:t>
            </a:r>
          </a:p>
          <a:p>
            <a:r>
              <a:t>如果软件模块仅通过接口与其他软件模块交互，则更改的影响不会超出一个软件模块的边界，除非软件模块之间的接口也发生了改变。</a:t>
            </a:r>
          </a:p>
          <a:p>
            <a:r>
              <a:t>即便需要接口也发生改变，我们可以为修改的软件模块增加新的接口，而不去修改软件模块任何现有接口，从而减小所波及到的其他软件模块的数量。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3" name="Shape 793"/>
          <p:cNvSpPr/>
          <p:nvPr>
            <p:ph type="title"/>
          </p:nvPr>
        </p:nvSpPr>
        <p:spPr>
          <a:prstGeom prst="rect">
            <a:avLst/>
          </a:prstGeom>
        </p:spPr>
        <p:txBody>
          <a:bodyPr/>
          <a:lstStyle>
            <a:lvl1pPr defTabSz="817245">
              <a:defRPr sz="11090"/>
            </a:lvl1pPr>
          </a:lstStyle>
          <a:p>
            <a:r>
              <a:t>良好的性能表现（Performance）</a:t>
            </a:r>
          </a:p>
        </p:txBody>
      </p:sp>
      <p:sp>
        <p:nvSpPr>
          <p:cNvPr id="794" name="Shape 794"/>
          <p:cNvSpPr/>
          <p:nvPr>
            <p:ph type="body" idx="1"/>
          </p:nvPr>
        </p:nvSpPr>
        <p:spPr>
          <a:prstGeom prst="rect">
            <a:avLst/>
          </a:prstGeom>
        </p:spPr>
        <p:txBody>
          <a:bodyPr/>
          <a:lstStyle/>
          <a:p>
            <a:pPr marL="546100" indent="-546100" defTabSz="709930">
              <a:spcBef>
                <a:spcPts val="5000"/>
              </a:spcBef>
              <a:defRPr sz="4470"/>
            </a:pPr>
            <a:r>
              <a:t>良好的性能表现主要体现在系统的速度和容量上。比较典型的几个性能指标有：</a:t>
            </a:r>
          </a:p>
          <a:p>
            <a:pPr marL="546100" indent="-546100" defTabSz="709930">
              <a:spcBef>
                <a:spcPts val="5000"/>
              </a:spcBef>
              <a:defRPr sz="4470"/>
            </a:pPr>
            <a:r>
              <a:t>	•	响应时间（Response time），就是软件响应请求的速度有多快。在响应时间的分析中，在底层受到操作系统根据优先级、FIFO或时间片的进程调度策略的影响；在上层受到网络延时、业务处理、数据库访问等应用处理过程的影响。为了追求响应时间性能的提高，需要根据软件类型的不同，比如实时系统、Web服务等，在不同的层次上分析其中影响响应时间的关键因素并加以改进。</a:t>
            </a:r>
          </a:p>
          <a:p>
            <a:pPr marL="546100" indent="-546100" defTabSz="709930">
              <a:spcBef>
                <a:spcPts val="5000"/>
              </a:spcBef>
              <a:defRPr sz="4470"/>
            </a:pPr>
            <a:r>
              <a:t>	•	吞吐量（Throughput），是单位时间内能处理的请求数量，</a:t>
            </a:r>
          </a:p>
          <a:p>
            <a:pPr marL="546100" indent="-546100" defTabSz="709930">
              <a:spcBef>
                <a:spcPts val="5000"/>
              </a:spcBef>
              <a:defRPr sz="4470"/>
            </a:pPr>
            <a:r>
              <a:t>	•	负载（Load），用系统能同时支持的用户数量来衡量负载能力，一般是在响应时间和吞吐量受到影响之前的负载能力。</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Shape 796"/>
          <p:cNvSpPr/>
          <p:nvPr>
            <p:ph type="title"/>
          </p:nvPr>
        </p:nvSpPr>
        <p:spPr>
          <a:prstGeom prst="rect">
            <a:avLst/>
          </a:prstGeom>
        </p:spPr>
        <p:txBody>
          <a:bodyPr/>
          <a:lstStyle/>
          <a:p>
            <a:r>
              <a:t>提高性能的策略</a:t>
            </a:r>
          </a:p>
        </p:txBody>
      </p:sp>
      <p:sp>
        <p:nvSpPr>
          <p:cNvPr id="797" name="Shape 797"/>
          <p:cNvSpPr/>
          <p:nvPr>
            <p:ph type="body" idx="1"/>
          </p:nvPr>
        </p:nvSpPr>
        <p:spPr>
          <a:prstGeom prst="rect">
            <a:avLst/>
          </a:prstGeom>
        </p:spPr>
        <p:txBody>
          <a:bodyPr/>
          <a:lstStyle/>
          <a:p>
            <a:pPr marL="520700" indent="-520700" defTabSz="676910">
              <a:spcBef>
                <a:spcPts val="4800"/>
              </a:spcBef>
              <a:defRPr sz="4265"/>
            </a:pPr>
            <a:r>
              <a:t>提高性能的策略包括：</a:t>
            </a:r>
          </a:p>
          <a:p>
            <a:pPr marL="520700" indent="-520700" defTabSz="676910">
              <a:spcBef>
                <a:spcPts val="4800"/>
              </a:spcBef>
              <a:defRPr sz="4265"/>
            </a:pPr>
            <a:r>
              <a:t>	•	提高资源的利用率</a:t>
            </a:r>
          </a:p>
          <a:p>
            <a:pPr marL="520700" indent="-520700" defTabSz="676910">
              <a:spcBef>
                <a:spcPts val="4800"/>
              </a:spcBef>
              <a:defRPr sz="4265"/>
            </a:pPr>
            <a:r>
              <a:t>	•	更有效地管理资源分配</a:t>
            </a:r>
          </a:p>
          <a:p>
            <a:pPr marL="520700" indent="-520700" defTabSz="676910">
              <a:spcBef>
                <a:spcPts val="4800"/>
              </a:spcBef>
              <a:defRPr sz="4265"/>
            </a:pPr>
            <a:r>
              <a:t>	◦	先到先得：按收到请求的顺序处理</a:t>
            </a:r>
          </a:p>
          <a:p>
            <a:pPr marL="520700" indent="-520700" defTabSz="676910">
              <a:spcBef>
                <a:spcPts val="4800"/>
              </a:spcBef>
              <a:defRPr sz="4265"/>
            </a:pPr>
            <a:r>
              <a:t>	◦	显式优先级：按其分配优先级的顺序处理请求</a:t>
            </a:r>
          </a:p>
          <a:p>
            <a:pPr marL="520700" indent="-520700" defTabSz="676910">
              <a:spcBef>
                <a:spcPts val="4800"/>
              </a:spcBef>
              <a:defRPr sz="4265"/>
            </a:pPr>
            <a:r>
              <a:t>	◦	最早截止时间优先：按收到请求的截止时间的顺序处理请求</a:t>
            </a:r>
          </a:p>
          <a:p>
            <a:pPr marL="520700" indent="-520700" defTabSz="676910">
              <a:spcBef>
                <a:spcPts val="4800"/>
              </a:spcBef>
              <a:defRPr sz="4265"/>
            </a:pPr>
            <a:r>
              <a:t>	•	减少对资源的需求</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Shape 799"/>
          <p:cNvSpPr/>
          <p:nvPr>
            <p:ph type="title"/>
          </p:nvPr>
        </p:nvSpPr>
        <p:spPr>
          <a:prstGeom prst="rect">
            <a:avLst/>
          </a:prstGeom>
        </p:spPr>
        <p:txBody>
          <a:bodyPr/>
          <a:lstStyle/>
          <a:p>
            <a:r>
              <a:t>安全性（Security）</a:t>
            </a:r>
          </a:p>
        </p:txBody>
      </p:sp>
      <p:sp>
        <p:nvSpPr>
          <p:cNvPr id="800" name="Shape 800"/>
          <p:cNvSpPr/>
          <p:nvPr>
            <p:ph type="body" idx="1"/>
          </p:nvPr>
        </p:nvSpPr>
        <p:spPr>
          <a:prstGeom prst="rect">
            <a:avLst/>
          </a:prstGeom>
        </p:spPr>
        <p:txBody>
          <a:bodyPr/>
          <a:lstStyle/>
          <a:p>
            <a:r>
              <a:t>与安全性特别相关的两个关键软件架构特征：系统的免疫力（Immunity）和系统的自我恢复能力（Resilience）。</a:t>
            </a:r>
          </a:p>
          <a:p>
            <a:r>
              <a:t>系统的免疫力（Immunity）是挫败未遂攻击的能力。一般在软件设计中要确保所有安全需求都包含在设计中得到考虑，并尽可能减少可利用的安全漏洞。</a:t>
            </a:r>
          </a:p>
          <a:p>
            <a:r>
              <a:t>系统的自我恢复能力（Resilience）是指可以快速轻松地从攻击中恢复的能力。在软件设计中要包含异常检测机制，一旦发现攻击导致的异常能启动自我恢复程序。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p:nvPr>
            <p:ph type="title"/>
          </p:nvPr>
        </p:nvSpPr>
        <p:spPr>
          <a:prstGeom prst="rect">
            <a:avLst/>
          </a:prstGeom>
        </p:spPr>
        <p:txBody>
          <a:bodyPr/>
          <a:lstStyle/>
          <a:p>
            <a:r>
              <a:t>顺序结构</a:t>
            </a:r>
          </a:p>
        </p:txBody>
      </p:sp>
      <p:sp>
        <p:nvSpPr>
          <p:cNvPr id="227" name="Shape 227"/>
          <p:cNvSpPr/>
          <p:nvPr>
            <p:ph type="body" sz="half" idx="1"/>
          </p:nvPr>
        </p:nvSpPr>
        <p:spPr>
          <a:xfrm>
            <a:off x="1689100" y="3238500"/>
            <a:ext cx="11089134" cy="9207500"/>
          </a:xfrm>
          <a:prstGeom prst="rect">
            <a:avLst/>
          </a:prstGeom>
        </p:spPr>
        <p:txBody>
          <a:bodyPr/>
          <a:lstStyle/>
          <a:p>
            <a:r>
              <a:t>顺序结构是最简单的程序结构，也是最常用的程序结构，只要按照解决问题的顺序写出相应的语句就行，它的执行顺序是自上而下，依次执行。</a:t>
            </a:r>
          </a:p>
        </p:txBody>
      </p:sp>
      <p:sp>
        <p:nvSpPr>
          <p:cNvPr id="228" name="Shape 228"/>
          <p:cNvSpPr/>
          <p:nvPr/>
        </p:nvSpPr>
        <p:spPr>
          <a:xfrm>
            <a:off x="14913317" y="9620744"/>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29" name="Shape 229"/>
          <p:cNvSpPr/>
          <p:nvPr/>
        </p:nvSpPr>
        <p:spPr>
          <a:xfrm>
            <a:off x="14913317" y="7207250"/>
            <a:ext cx="4289899" cy="1270000"/>
          </a:xfrm>
          <a:prstGeom prst="rect">
            <a:avLst/>
          </a:prstGeom>
          <a:ln w="25400">
            <a:solidFill>
              <a:srgbClr val="85888D"/>
            </a:solidFill>
            <a:miter lim="400000"/>
          </a:ln>
        </p:spPr>
        <p:txBody>
          <a:bodyPr lIns="50800" tIns="50800" rIns="50800" bIns="50800" anchor="ctr"/>
          <a:lstStyle/>
          <a:p>
            <a:pPr>
              <a:defRPr sz="3200"/>
            </a:pPr>
          </a:p>
        </p:txBody>
      </p:sp>
      <p:sp>
        <p:nvSpPr>
          <p:cNvPr id="230" name="Shape 230"/>
          <p:cNvSpPr/>
          <p:nvPr/>
        </p:nvSpPr>
        <p:spPr>
          <a:xfrm>
            <a:off x="14913317" y="4793755"/>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31" name="Shape 231"/>
          <p:cNvSpPr/>
          <p:nvPr/>
        </p:nvSpPr>
        <p:spPr>
          <a:xfrm>
            <a:off x="16789344" y="4996955"/>
            <a:ext cx="537846" cy="863601"/>
          </a:xfrm>
          <a:prstGeom prst="rect">
            <a:avLst/>
          </a:prstGeom>
          <a:ln w="12700">
            <a:miter lim="400000"/>
          </a:ln>
        </p:spPr>
        <p:txBody>
          <a:bodyPr wrap="none" lIns="50800" tIns="50800" rIns="50800" bIns="50800" anchor="ctr">
            <a:spAutoFit/>
          </a:bodyPr>
          <a:lstStyle/>
          <a:p>
            <a:r>
              <a:t>A</a:t>
            </a:r>
          </a:p>
        </p:txBody>
      </p:sp>
      <p:sp>
        <p:nvSpPr>
          <p:cNvPr id="232" name="Shape 232"/>
          <p:cNvSpPr/>
          <p:nvPr/>
        </p:nvSpPr>
        <p:spPr>
          <a:xfrm>
            <a:off x="16789344" y="7410449"/>
            <a:ext cx="537846" cy="863601"/>
          </a:xfrm>
          <a:prstGeom prst="rect">
            <a:avLst/>
          </a:prstGeom>
          <a:ln w="12700">
            <a:miter lim="400000"/>
          </a:ln>
        </p:spPr>
        <p:txBody>
          <a:bodyPr wrap="none" lIns="50800" tIns="50800" rIns="50800" bIns="50800" anchor="ctr">
            <a:spAutoFit/>
          </a:bodyPr>
          <a:lstStyle/>
          <a:p>
            <a:r>
              <a:t>B</a:t>
            </a:r>
          </a:p>
        </p:txBody>
      </p:sp>
      <p:sp>
        <p:nvSpPr>
          <p:cNvPr id="233" name="Shape 233"/>
          <p:cNvSpPr/>
          <p:nvPr/>
        </p:nvSpPr>
        <p:spPr>
          <a:xfrm>
            <a:off x="16771882" y="9823944"/>
            <a:ext cx="572771" cy="863601"/>
          </a:xfrm>
          <a:prstGeom prst="rect">
            <a:avLst/>
          </a:prstGeom>
          <a:ln w="12700">
            <a:miter lim="400000"/>
          </a:ln>
        </p:spPr>
        <p:txBody>
          <a:bodyPr wrap="none" lIns="50800" tIns="50800" rIns="50800" bIns="50800" anchor="ctr">
            <a:spAutoFit/>
          </a:bodyPr>
          <a:lstStyle/>
          <a:p>
            <a:r>
              <a:t>C</a:t>
            </a:r>
          </a:p>
        </p:txBody>
      </p:sp>
      <p:sp>
        <p:nvSpPr>
          <p:cNvPr id="234" name="Shape 234"/>
          <p:cNvSpPr/>
          <p:nvPr/>
        </p:nvSpPr>
        <p:spPr>
          <a:xfrm>
            <a:off x="17064342" y="6067474"/>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35" name="Shape 235"/>
          <p:cNvSpPr/>
          <p:nvPr/>
        </p:nvSpPr>
        <p:spPr>
          <a:xfrm>
            <a:off x="17088263" y="8478663"/>
            <a:ext cx="1" cy="1140668"/>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36" name="Shape 236"/>
          <p:cNvSpPr/>
          <p:nvPr/>
        </p:nvSpPr>
        <p:spPr>
          <a:xfrm>
            <a:off x="17064342" y="3656286"/>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37" name="Shape 237"/>
          <p:cNvSpPr/>
          <p:nvPr/>
        </p:nvSpPr>
        <p:spPr>
          <a:xfrm>
            <a:off x="17058267" y="10903444"/>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Shape 802"/>
          <p:cNvSpPr/>
          <p:nvPr>
            <p:ph type="title"/>
          </p:nvPr>
        </p:nvSpPr>
        <p:spPr>
          <a:prstGeom prst="rect">
            <a:avLst/>
          </a:prstGeom>
        </p:spPr>
        <p:txBody>
          <a:bodyPr/>
          <a:lstStyle/>
          <a:p>
            <a:r>
              <a:t>可靠性（Reliability）</a:t>
            </a:r>
          </a:p>
        </p:txBody>
      </p:sp>
      <p:sp>
        <p:nvSpPr>
          <p:cNvPr id="803" name="Shape 803"/>
          <p:cNvSpPr/>
          <p:nvPr>
            <p:ph type="body" sz="half" idx="1"/>
          </p:nvPr>
        </p:nvSpPr>
        <p:spPr>
          <a:xfrm>
            <a:off x="1689100" y="3238500"/>
            <a:ext cx="21005800" cy="4141629"/>
          </a:xfrm>
          <a:prstGeom prst="rect">
            <a:avLst/>
          </a:prstGeom>
        </p:spPr>
        <p:txBody>
          <a:bodyPr/>
          <a:lstStyle/>
          <a:p>
            <a:r>
              <a:t>如果软件系统在假定的条件下能正确执行所要求的功能，则软件系统是可靠的（reliable）。可靠性与软件内部是否有缺陷（Fault）密切相关，而软件内部的缺陷产生的前因后果大致如下图所示：</a:t>
            </a:r>
          </a:p>
        </p:txBody>
      </p:sp>
      <p:pic>
        <p:nvPicPr>
          <p:cNvPr id="804" name="pasted-image.tiff"/>
          <p:cNvPicPr>
            <a:picLocks noChangeAspect="1"/>
          </p:cNvPicPr>
          <p:nvPr/>
        </p:nvPicPr>
        <p:blipFill>
          <a:blip r:embed="rId1"/>
          <a:stretch>
            <a:fillRect/>
          </a:stretch>
        </p:blipFill>
        <p:spPr>
          <a:xfrm>
            <a:off x="4571820" y="7413021"/>
            <a:ext cx="16013016" cy="440585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Shape 806"/>
          <p:cNvSpPr/>
          <p:nvPr>
            <p:ph type="title"/>
          </p:nvPr>
        </p:nvSpPr>
        <p:spPr>
          <a:prstGeom prst="rect">
            <a:avLst/>
          </a:prstGeom>
        </p:spPr>
        <p:txBody>
          <a:bodyPr/>
          <a:lstStyle/>
          <a:p>
            <a:r>
              <a:t>可靠性（Reliability）</a:t>
            </a:r>
          </a:p>
        </p:txBody>
      </p:sp>
      <p:sp>
        <p:nvSpPr>
          <p:cNvPr id="807" name="Shape 807"/>
          <p:cNvSpPr/>
          <p:nvPr>
            <p:ph type="body" idx="1"/>
          </p:nvPr>
        </p:nvSpPr>
        <p:spPr>
          <a:prstGeom prst="rect">
            <a:avLst/>
          </a:prstGeom>
        </p:spPr>
        <p:txBody>
          <a:bodyPr/>
          <a:lstStyle/>
          <a:p>
            <a:pPr marL="590550" indent="-590550" defTabSz="767715">
              <a:spcBef>
                <a:spcPts val="5400"/>
              </a:spcBef>
              <a:defRPr sz="4835"/>
            </a:pPr>
            <a:r>
              <a:t>与故障（Failure）相比，缺陷是人为错误（Human Error）的结果，而故障是可观察到的偏离要求的行为表现，是缺陷在某种条件下造成的系统失效。</a:t>
            </a:r>
          </a:p>
          <a:p>
            <a:pPr marL="590550" indent="-590550" defTabSz="767715">
              <a:spcBef>
                <a:spcPts val="5400"/>
              </a:spcBef>
              <a:defRPr sz="4835"/>
            </a:pPr>
            <a:r>
              <a:t>可以通过防止或容忍缺陷的存在使软件更加可靠，一般通过缺陷检测和故障恢复两类方法来提高软件的可靠性。缺陷检测主要包括被动缺陷检测、主动缺陷检测和异常处理等，故障恢复的方法则是根据系统设计中创建的应急方案执行撤销、回退、备份、服务降级、修复或报告等。</a:t>
            </a:r>
          </a:p>
          <a:p>
            <a:pPr marL="590550" indent="-590550" defTabSz="767715">
              <a:spcBef>
                <a:spcPts val="5400"/>
              </a:spcBef>
              <a:defRPr sz="4835"/>
            </a:pPr>
            <a:r>
              <a:t>	•	被动缺陷检测，等待执行期间发生故障。</a:t>
            </a:r>
          </a:p>
          <a:p>
            <a:pPr marL="590550" indent="-590550" defTabSz="767715">
              <a:spcBef>
                <a:spcPts val="5400"/>
              </a:spcBef>
              <a:defRPr sz="4835"/>
            </a:pPr>
            <a:r>
              <a:t>	•	主动缺陷检测：定期检查症状或尝试预测故障何时发生。</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Shape 809"/>
          <p:cNvSpPr/>
          <p:nvPr>
            <p:ph type="title"/>
          </p:nvPr>
        </p:nvSpPr>
        <p:spPr>
          <a:prstGeom prst="rect">
            <a:avLst/>
          </a:prstGeom>
        </p:spPr>
        <p:txBody>
          <a:bodyPr/>
          <a:lstStyle/>
          <a:p>
            <a:r>
              <a:t>健壮性（Robustness）</a:t>
            </a:r>
          </a:p>
        </p:txBody>
      </p:sp>
      <p:sp>
        <p:nvSpPr>
          <p:cNvPr id="810" name="Shape 810"/>
          <p:cNvSpPr/>
          <p:nvPr>
            <p:ph type="body" idx="1"/>
          </p:nvPr>
        </p:nvSpPr>
        <p:spPr>
          <a:prstGeom prst="rect">
            <a:avLst/>
          </a:prstGeom>
        </p:spPr>
        <p:txBody>
          <a:bodyPr/>
          <a:lstStyle/>
          <a:p>
            <a:r>
              <a:t>如果软件能够很好地适应环境或具有故障恢复等机制，则软件是健壮的（robust）。健壮性是比可靠性更高的软件质量要求。可靠的软件只说明它在假定的条件下能够正确地执行，也就是输入和环境是符合要求的，而健壮的软件在不正确的输入或异常环境条件下还能正确执行。也就是说，可靠性和软件内部是否有缺陷有关，而健壮性与软件容忍错误或外部环境异常时的表现有关。</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Shape 812"/>
          <p:cNvSpPr/>
          <p:nvPr>
            <p:ph type="title"/>
          </p:nvPr>
        </p:nvSpPr>
        <p:spPr>
          <a:prstGeom prst="rect">
            <a:avLst/>
          </a:prstGeom>
        </p:spPr>
        <p:txBody>
          <a:bodyPr/>
          <a:lstStyle>
            <a:lvl1pPr defTabSz="767715">
              <a:defRPr sz="10415"/>
            </a:lvl1pPr>
          </a:lstStyle>
          <a:p>
            <a:r>
              <a:t>“防人之心不可无，害人之心不可有”</a:t>
            </a:r>
          </a:p>
        </p:txBody>
      </p:sp>
      <p:sp>
        <p:nvSpPr>
          <p:cNvPr id="813" name="Shape 813"/>
          <p:cNvSpPr/>
          <p:nvPr>
            <p:ph type="body" idx="1"/>
          </p:nvPr>
        </p:nvSpPr>
        <p:spPr>
          <a:prstGeom prst="rect">
            <a:avLst/>
          </a:prstGeom>
        </p:spPr>
        <p:txBody>
          <a:bodyPr/>
          <a:lstStyle/>
          <a:p>
            <a:pPr marL="552450" indent="-552450" defTabSz="718185">
              <a:spcBef>
                <a:spcPts val="5100"/>
              </a:spcBef>
              <a:defRPr sz="4525"/>
            </a:pPr>
            <a:r>
              <a:t>在软件设计和编码过程中提高健壮性的一个重要策略是“防人之心不可无，害人之心不可有”。“防人之心不可无”要求我们对所有的外部输入、返回值和其他上下文环境条件进行检测，只允许软件或软件模块在正确的输入、返回值和特定的环境条件下才会继续执行；“害人之心不可有”则要求我们在调用访问外部软件或软件模块时，也要确保自己提供的输入和其他上下文环境条件是符合规格要求的。</a:t>
            </a:r>
          </a:p>
          <a:p>
            <a:pPr marL="552450" indent="-552450" defTabSz="718185">
              <a:spcBef>
                <a:spcPts val="5100"/>
              </a:spcBef>
              <a:defRPr sz="4525"/>
            </a:pPr>
            <a:r>
              <a:t>这种相互怀疑的策略，通过假定外部软件有缺陷或者有恶意攻击的可能，可以有效提高软件整体的健壮性。</a:t>
            </a:r>
          </a:p>
          <a:p>
            <a:pPr marL="552450" indent="-552450" defTabSz="718185">
              <a:spcBef>
                <a:spcPts val="5100"/>
              </a:spcBef>
              <a:defRPr sz="4525"/>
            </a:pPr>
            <a:r>
              <a:t>异常处理和故障恢复的基本方法在可靠性和健壮性上是通用的，都是根据系统设计中创建的应急方案执行撤销、回退、备份、服务降级、修复或报告等。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Shape 815"/>
          <p:cNvSpPr/>
          <p:nvPr>
            <p:ph type="title"/>
          </p:nvPr>
        </p:nvSpPr>
        <p:spPr>
          <a:prstGeom prst="rect">
            <a:avLst/>
          </a:prstGeom>
        </p:spPr>
        <p:txBody>
          <a:bodyPr/>
          <a:lstStyle/>
          <a:p>
            <a:r>
              <a:t>易用性（Usability）</a:t>
            </a:r>
          </a:p>
        </p:txBody>
      </p:sp>
      <p:sp>
        <p:nvSpPr>
          <p:cNvPr id="816" name="Shape 816"/>
          <p:cNvSpPr/>
          <p:nvPr>
            <p:ph type="body" idx="1"/>
          </p:nvPr>
        </p:nvSpPr>
        <p:spPr>
          <a:prstGeom prst="rect">
            <a:avLst/>
          </a:prstGeom>
        </p:spPr>
        <p:txBody>
          <a:bodyPr/>
          <a:lstStyle/>
          <a:p>
            <a:r>
              <a:t>易用性反映了用户操作软件的容易程度。易用性更多地体现在软件的人性化交互设计中，其中做到交互逻辑与业务逻辑自然统一，符合用户操作习惯和思维习惯非常关键。除此之外，软件架构上需要支持易用性设计，比如支持多种语言扩展、不同操作方式的自定义、撤销/重做、自动保存和错误恢复等。</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 name="Shape 818"/>
          <p:cNvSpPr/>
          <p:nvPr>
            <p:ph type="title"/>
          </p:nvPr>
        </p:nvSpPr>
        <p:spPr>
          <a:prstGeom prst="rect">
            <a:avLst/>
          </a:prstGeom>
        </p:spPr>
        <p:txBody>
          <a:bodyPr/>
          <a:lstStyle/>
          <a:p>
            <a:r>
              <a:t>商业目标（Business goals）</a:t>
            </a:r>
          </a:p>
        </p:txBody>
      </p:sp>
      <p:sp>
        <p:nvSpPr>
          <p:cNvPr id="819" name="Shape 819"/>
          <p:cNvSpPr/>
          <p:nvPr>
            <p:ph type="body" sz="half" idx="1"/>
          </p:nvPr>
        </p:nvSpPr>
        <p:spPr>
          <a:xfrm>
            <a:off x="1689100" y="3238500"/>
            <a:ext cx="9754522" cy="9207500"/>
          </a:xfrm>
          <a:prstGeom prst="rect">
            <a:avLst/>
          </a:prstGeom>
        </p:spPr>
        <p:txBody>
          <a:bodyPr/>
          <a:lstStyle/>
          <a:p>
            <a:r>
              <a:t>商业目标是客户希望软件系统表现出的某些质量属性，其中最普遍的目标是在软件质量有保障的情况下将开发成本降到最低、完成时间尽量提前，简而言之就是又好又快又便宜。</a:t>
            </a:r>
          </a:p>
        </p:txBody>
      </p:sp>
      <p:pic>
        <p:nvPicPr>
          <p:cNvPr id="820" name="pasted-image.tiff"/>
          <p:cNvPicPr>
            <a:picLocks noChangeAspect="1"/>
          </p:cNvPicPr>
          <p:nvPr/>
        </p:nvPicPr>
        <p:blipFill>
          <a:blip r:embed="rId1"/>
          <a:stretch>
            <a:fillRect/>
          </a:stretch>
        </p:blipFill>
        <p:spPr>
          <a:xfrm>
            <a:off x="12934584" y="3140622"/>
            <a:ext cx="8710754" cy="871075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2" name="Shape 822"/>
          <p:cNvSpPr/>
          <p:nvPr>
            <p:ph type="title"/>
          </p:nvPr>
        </p:nvSpPr>
        <p:spPr>
          <a:prstGeom prst="rect">
            <a:avLst/>
          </a:prstGeom>
        </p:spPr>
        <p:txBody>
          <a:bodyPr/>
          <a:lstStyle/>
          <a:p>
            <a:r>
              <a:t>一些关键商业决策</a:t>
            </a:r>
          </a:p>
        </p:txBody>
      </p:sp>
      <p:sp>
        <p:nvSpPr>
          <p:cNvPr id="823" name="Shape 823"/>
          <p:cNvSpPr/>
          <p:nvPr>
            <p:ph type="body" idx="1"/>
          </p:nvPr>
        </p:nvSpPr>
        <p:spPr>
          <a:prstGeom prst="rect">
            <a:avLst/>
          </a:prstGeom>
        </p:spPr>
        <p:txBody>
          <a:bodyPr/>
          <a:lstStyle/>
          <a:p>
            <a:r>
              <a:t>又好又快又便宜是不存在的，因此我们需要考虑软件设计中的一些关键商业决策，</a:t>
            </a:r>
          </a:p>
          <a:p>
            <a:r>
              <a:t>比如对于软件或软件模块是从外部购买还是独立构建，</a:t>
            </a:r>
          </a:p>
          <a:p>
            <a:r>
              <a:t>还有将开发成本和维护成本结合起来估算综合成本，</a:t>
            </a:r>
          </a:p>
          <a:p>
            <a:r>
              <a:t>再比如涉及相关软件技术选型时如何决定是采用新技术还是采用已知的成熟技术？</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5" name="Shape 825"/>
          <p:cNvSpPr/>
          <p:nvPr>
            <p:ph type="title"/>
          </p:nvPr>
        </p:nvSpPr>
        <p:spPr>
          <a:prstGeom prst="rect">
            <a:avLst/>
          </a:prstGeom>
        </p:spPr>
        <p:txBody>
          <a:bodyPr/>
          <a:lstStyle/>
          <a:p>
            <a:r>
              <a:t>从外部购买还是独立构建？</a:t>
            </a:r>
          </a:p>
        </p:txBody>
      </p:sp>
      <p:sp>
        <p:nvSpPr>
          <p:cNvPr id="826" name="Shape 826"/>
          <p:cNvSpPr/>
          <p:nvPr>
            <p:ph type="body" idx="1"/>
          </p:nvPr>
        </p:nvSpPr>
        <p:spPr>
          <a:prstGeom prst="rect">
            <a:avLst/>
          </a:prstGeom>
        </p:spPr>
        <p:txBody>
          <a:bodyPr/>
          <a:lstStyle/>
          <a:p>
            <a:r>
              <a:t>先来讨论软件或软件模块是从外部购买还是独立构建。</a:t>
            </a:r>
          </a:p>
          <a:p>
            <a:r>
              <a:t>	•	从外部购买和独立构建哪种方式更节省开发时间和资金成本？</a:t>
            </a:r>
          </a:p>
          <a:p>
            <a:r>
              <a:t>	•	从外部购买和独立构建哪种方式更可靠？</a:t>
            </a:r>
          </a:p>
          <a:p>
            <a:r>
              <a:t>	•	独立构建软件或模块有哪些制约因素？</a:t>
            </a:r>
          </a:p>
          <a:p>
            <a:r>
              <a:t>	•	从外部购买易受供应商的影响，有哪些影响？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8" name="Shape 828"/>
          <p:cNvSpPr/>
          <p:nvPr>
            <p:ph type="title"/>
          </p:nvPr>
        </p:nvSpPr>
        <p:spPr>
          <a:prstGeom prst="rect">
            <a:avLst/>
          </a:prstGeom>
        </p:spPr>
        <p:txBody>
          <a:bodyPr/>
          <a:lstStyle/>
          <a:p>
            <a:r>
              <a:t>开发成本和维护成本</a:t>
            </a:r>
          </a:p>
        </p:txBody>
      </p:sp>
      <p:sp>
        <p:nvSpPr>
          <p:cNvPr id="829" name="Shape 829"/>
          <p:cNvSpPr/>
          <p:nvPr>
            <p:ph type="body" idx="1"/>
          </p:nvPr>
        </p:nvSpPr>
        <p:spPr>
          <a:prstGeom prst="rect">
            <a:avLst/>
          </a:prstGeom>
        </p:spPr>
        <p:txBody>
          <a:bodyPr/>
          <a:lstStyle/>
          <a:p>
            <a:r>
              <a:t>再来讨论将开发成本和维护成本结合起来估算综合成本。</a:t>
            </a:r>
          </a:p>
          <a:p>
            <a:r>
              <a:t>	•	通过使软件易于修改维护来节省总体成本，也就是通过降低维护成本来减少综合成本；</a:t>
            </a:r>
          </a:p>
          <a:p>
            <a:r>
              <a:t>	•	使软件易于修改维护可能会增加软件的复杂性，造成延迟发布，使得开发成本上升，并有可能会因为延迟发布而输给竞争对手丢掉部分市场。</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1" name="Shape 831"/>
          <p:cNvSpPr/>
          <p:nvPr>
            <p:ph type="title"/>
          </p:nvPr>
        </p:nvSpPr>
        <p:spPr>
          <a:prstGeom prst="rect">
            <a:avLst/>
          </a:prstGeom>
        </p:spPr>
        <p:txBody>
          <a:bodyPr/>
          <a:lstStyle>
            <a:lvl1pPr defTabSz="709930">
              <a:defRPr sz="9630"/>
            </a:lvl1pPr>
          </a:lstStyle>
          <a:p>
            <a:r>
              <a:t>采用新技术还是采用已知的成熟技术？</a:t>
            </a:r>
          </a:p>
        </p:txBody>
      </p:sp>
      <p:sp>
        <p:nvSpPr>
          <p:cNvPr id="832" name="Shape 832"/>
          <p:cNvSpPr/>
          <p:nvPr>
            <p:ph type="body" sz="half" idx="1"/>
          </p:nvPr>
        </p:nvSpPr>
        <p:spPr>
          <a:xfrm>
            <a:off x="1689100" y="3238500"/>
            <a:ext cx="11080046" cy="9207500"/>
          </a:xfrm>
          <a:prstGeom prst="rect">
            <a:avLst/>
          </a:prstGeom>
        </p:spPr>
        <p:txBody>
          <a:bodyPr/>
          <a:lstStyle/>
          <a:p>
            <a:pPr marL="533400" indent="-533400" defTabSz="693420">
              <a:spcBef>
                <a:spcPts val="4900"/>
              </a:spcBef>
              <a:defRPr sz="4370"/>
            </a:pPr>
            <a:r>
              <a:t>最后来讨论是采用新技术还是采用已知的成熟技术。</a:t>
            </a:r>
          </a:p>
          <a:p>
            <a:pPr marL="533400" indent="-533400" defTabSz="693420">
              <a:spcBef>
                <a:spcPts val="4900"/>
              </a:spcBef>
              <a:defRPr sz="4370"/>
            </a:pPr>
            <a:r>
              <a:t>	•	采用新技术需要额外的资源投入，并可能会延迟产品发布。因为要么学习如何使用新技术，要么雇佣新员工，最终必须自己掌握新技术</a:t>
            </a:r>
          </a:p>
          <a:p>
            <a:pPr marL="533400" indent="-533400" defTabSz="693420">
              <a:spcBef>
                <a:spcPts val="4900"/>
              </a:spcBef>
              <a:defRPr sz="4370"/>
            </a:pPr>
            <a:r>
              <a:t>	•	新技术和已知的成熟技术各自处于进入主流市场的哪个阶段？综合评估采用新技术对于未来市场的竞争优势，以及采用已知的成熟技术对于未来市场的竞争劣势。</a:t>
            </a:r>
          </a:p>
        </p:txBody>
      </p:sp>
      <p:pic>
        <p:nvPicPr>
          <p:cNvPr id="833" name="pasted-image.tiff"/>
          <p:cNvPicPr>
            <a:picLocks noChangeAspect="1"/>
          </p:cNvPicPr>
          <p:nvPr/>
        </p:nvPicPr>
        <p:blipFill>
          <a:blip r:embed="rId1"/>
          <a:stretch>
            <a:fillRect/>
          </a:stretch>
        </p:blipFill>
        <p:spPr>
          <a:xfrm>
            <a:off x="12955582" y="4680584"/>
            <a:ext cx="10328108" cy="632333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p:nvPr>
            <p:ph type="title"/>
          </p:nvPr>
        </p:nvSpPr>
        <p:spPr>
          <a:prstGeom prst="rect">
            <a:avLst/>
          </a:prstGeom>
        </p:spPr>
        <p:txBody>
          <a:bodyPr/>
          <a:lstStyle/>
          <a:p>
            <a:r>
              <a:t>分支结构的实现方法</a:t>
            </a:r>
          </a:p>
        </p:txBody>
      </p:sp>
      <p:sp>
        <p:nvSpPr>
          <p:cNvPr id="240" name="Shape 240"/>
          <p:cNvSpPr/>
          <p:nvPr>
            <p:ph type="body" sz="half" idx="1"/>
          </p:nvPr>
        </p:nvSpPr>
        <p:spPr>
          <a:xfrm>
            <a:off x="1689100" y="3238500"/>
            <a:ext cx="14506355" cy="9207500"/>
          </a:xfrm>
          <a:prstGeom prst="rect">
            <a:avLst/>
          </a:prstGeom>
        </p:spPr>
        <p:txBody>
          <a:bodyPr/>
          <a:lstStyle/>
          <a:p>
            <a:pPr marL="425450" indent="-425450" defTabSz="553085">
              <a:spcBef>
                <a:spcPts val="3900"/>
              </a:spcBef>
              <a:defRPr sz="3485"/>
            </a:pPr>
            <a:r>
              <a:t>分支结构是在顺序结构的基础上，利用影响标志寄存器上标志位的指令和跳转指令组合起来借助于标志寄存器或特定寄存器暂存条件状态实现分支结构。这么说起来不是很直观，我们具体以X86指令集为例来看看分支结构的实现方法。</a:t>
            </a:r>
          </a:p>
          <a:p>
            <a:pPr marL="425450" indent="-425450" defTabSz="553085">
              <a:spcBef>
                <a:spcPts val="3900"/>
              </a:spcBef>
              <a:defRPr sz="3485"/>
            </a:pPr>
            <a:r>
              <a:t>在X86体系结构下布尔指令、比较指令和能设置标志位的指令都可以影响标志寄存器（FLAGS Register），比如零标志位、进位标志位、符号标志位、溢出标志位和奇偶标志位等。X86指令集包含了 AND、OR、XOR 和 NOT 指令，它们能直接在二进制位上实现布尔操作，还有TEST 指令是一种非破坏性的 AND 操作，另外CMP、STC、CLC、INC等指令都能影响标志位。</a:t>
            </a:r>
          </a:p>
          <a:p>
            <a:pPr marL="425450" indent="-425450" defTabSz="553085">
              <a:spcBef>
                <a:spcPts val="3900"/>
              </a:spcBef>
              <a:defRPr sz="3485"/>
            </a:pPr>
            <a:r>
              <a:t>条件跳转指令测试标志位决定是否跳转到指定的地址。X86指令集包含大量的条件跳转指令。有的条件跳转指令还能比较有符号和无符号整数，并根据标志位的值来执行跳转。</a:t>
            </a:r>
          </a:p>
        </p:txBody>
      </p:sp>
      <p:sp>
        <p:nvSpPr>
          <p:cNvPr id="241" name="Shape 241"/>
          <p:cNvSpPr/>
          <p:nvPr/>
        </p:nvSpPr>
        <p:spPr>
          <a:xfrm>
            <a:off x="17073925" y="9625941"/>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42" name="Shape 242"/>
          <p:cNvSpPr/>
          <p:nvPr/>
        </p:nvSpPr>
        <p:spPr>
          <a:xfrm>
            <a:off x="17073925" y="7212446"/>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43" name="Shape 243"/>
          <p:cNvSpPr/>
          <p:nvPr/>
        </p:nvSpPr>
        <p:spPr>
          <a:xfrm>
            <a:off x="18979949" y="7415646"/>
            <a:ext cx="537846" cy="863601"/>
          </a:xfrm>
          <a:prstGeom prst="rect">
            <a:avLst/>
          </a:prstGeom>
          <a:ln w="12700">
            <a:miter lim="400000"/>
          </a:ln>
        </p:spPr>
        <p:txBody>
          <a:bodyPr wrap="none" lIns="50800" tIns="50800" rIns="50800" bIns="50800" anchor="ctr">
            <a:spAutoFit/>
          </a:bodyPr>
          <a:lstStyle/>
          <a:p>
            <a:r>
              <a:t>A</a:t>
            </a:r>
          </a:p>
        </p:txBody>
      </p:sp>
      <p:sp>
        <p:nvSpPr>
          <p:cNvPr id="244" name="Shape 244"/>
          <p:cNvSpPr/>
          <p:nvPr/>
        </p:nvSpPr>
        <p:spPr>
          <a:xfrm>
            <a:off x="18979949" y="9829141"/>
            <a:ext cx="537846" cy="863601"/>
          </a:xfrm>
          <a:prstGeom prst="rect">
            <a:avLst/>
          </a:prstGeom>
          <a:ln w="12700">
            <a:miter lim="400000"/>
          </a:ln>
        </p:spPr>
        <p:txBody>
          <a:bodyPr wrap="none" lIns="50800" tIns="50800" rIns="50800" bIns="50800" anchor="ctr">
            <a:spAutoFit/>
          </a:bodyPr>
          <a:lstStyle/>
          <a:p>
            <a:r>
              <a:t>B</a:t>
            </a:r>
          </a:p>
        </p:txBody>
      </p:sp>
      <p:sp>
        <p:nvSpPr>
          <p:cNvPr id="245" name="Shape 245"/>
          <p:cNvSpPr/>
          <p:nvPr/>
        </p:nvSpPr>
        <p:spPr>
          <a:xfrm>
            <a:off x="19224950" y="6072671"/>
            <a:ext cx="1" cy="1127075"/>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6" name="Shape 246"/>
          <p:cNvSpPr/>
          <p:nvPr/>
        </p:nvSpPr>
        <p:spPr>
          <a:xfrm>
            <a:off x="19248870" y="8483860"/>
            <a:ext cx="1" cy="1140668"/>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7" name="Shape 247"/>
          <p:cNvSpPr/>
          <p:nvPr/>
        </p:nvSpPr>
        <p:spPr>
          <a:xfrm>
            <a:off x="19224950" y="3661483"/>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8" name="Shape 248"/>
          <p:cNvSpPr/>
          <p:nvPr/>
        </p:nvSpPr>
        <p:spPr>
          <a:xfrm>
            <a:off x="19218874" y="10908641"/>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49" name="Shape 249"/>
          <p:cNvSpPr/>
          <p:nvPr/>
        </p:nvSpPr>
        <p:spPr>
          <a:xfrm>
            <a:off x="17105352" y="4789411"/>
            <a:ext cx="4227043"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25400">
            <a:solidFill>
              <a:srgbClr val="85888D"/>
            </a:solidFill>
            <a:miter lim="400000"/>
          </a:ln>
        </p:spPr>
        <p:txBody>
          <a:bodyPr lIns="50800" tIns="50800" rIns="50800" bIns="50800" anchor="ctr"/>
          <a:lstStyle/>
          <a:p>
            <a:pPr>
              <a:defRPr sz="3200"/>
            </a:pPr>
          </a:p>
        </p:txBody>
      </p:sp>
      <p:sp>
        <p:nvSpPr>
          <p:cNvPr id="250" name="Shape 250"/>
          <p:cNvSpPr/>
          <p:nvPr/>
        </p:nvSpPr>
        <p:spPr>
          <a:xfrm flipV="1">
            <a:off x="22899009" y="5425096"/>
            <a:ext cx="1" cy="4844701"/>
          </a:xfrm>
          <a:prstGeom prst="line">
            <a:avLst/>
          </a:prstGeom>
          <a:ln w="25400">
            <a:solidFill>
              <a:srgbClr val="000000"/>
            </a:solidFill>
            <a:miter lim="400000"/>
          </a:ln>
        </p:spPr>
        <p:txBody>
          <a:bodyPr lIns="50800" tIns="50800" rIns="50800" bIns="50800" anchor="ctr"/>
          <a:lstStyle/>
          <a:p>
            <a:pPr>
              <a:defRPr sz="3200"/>
            </a:pPr>
          </a:p>
        </p:txBody>
      </p:sp>
      <p:sp>
        <p:nvSpPr>
          <p:cNvPr id="251" name="Shape 251"/>
          <p:cNvSpPr/>
          <p:nvPr/>
        </p:nvSpPr>
        <p:spPr>
          <a:xfrm flipH="1">
            <a:off x="21381780" y="10260941"/>
            <a:ext cx="1511974" cy="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52" name="Shape 252"/>
          <p:cNvSpPr/>
          <p:nvPr/>
        </p:nvSpPr>
        <p:spPr>
          <a:xfrm>
            <a:off x="18399723" y="5106911"/>
            <a:ext cx="1638301" cy="635001"/>
          </a:xfrm>
          <a:prstGeom prst="rect">
            <a:avLst/>
          </a:prstGeom>
          <a:ln w="12700">
            <a:miter lim="400000"/>
          </a:ln>
        </p:spPr>
        <p:txBody>
          <a:bodyPr wrap="none" lIns="50800" tIns="50800" rIns="50800" bIns="50800" anchor="ctr">
            <a:spAutoFit/>
          </a:bodyPr>
          <a:lstStyle>
            <a:lvl1pPr>
              <a:defRPr sz="3000"/>
            </a:lvl1pPr>
          </a:lstStyle>
          <a:p>
            <a:r>
              <a:t>分支条件</a:t>
            </a:r>
          </a:p>
        </p:txBody>
      </p:sp>
      <p:sp>
        <p:nvSpPr>
          <p:cNvPr id="253" name="Shape 253"/>
          <p:cNvSpPr/>
          <p:nvPr/>
        </p:nvSpPr>
        <p:spPr>
          <a:xfrm>
            <a:off x="21343680" y="5424411"/>
            <a:ext cx="1562774" cy="1"/>
          </a:xfrm>
          <a:prstGeom prst="line">
            <a:avLst/>
          </a:prstGeom>
          <a:ln w="25400">
            <a:solidFill>
              <a:srgbClr val="000000"/>
            </a:solidFill>
            <a:miter lim="400000"/>
          </a:ln>
        </p:spPr>
        <p:txBody>
          <a:bodyPr lIns="50800" tIns="50800" rIns="50800" bIns="50800"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Shape 835"/>
          <p:cNvSpPr/>
          <p:nvPr>
            <p:ph type="title"/>
          </p:nvPr>
        </p:nvSpPr>
        <p:spPr>
          <a:prstGeom prst="rect">
            <a:avLst/>
          </a:prstGeom>
        </p:spPr>
        <p:txBody>
          <a:bodyPr/>
          <a:lstStyle/>
          <a:p>
            <a:r>
              <a:t>参考资料</a:t>
            </a:r>
          </a:p>
        </p:txBody>
      </p:sp>
      <p:sp>
        <p:nvSpPr>
          <p:cNvPr id="836" name="Shape 836"/>
          <p:cNvSpPr/>
          <p:nvPr>
            <p:ph type="body" idx="1"/>
          </p:nvPr>
        </p:nvSpPr>
        <p:spPr>
          <a:prstGeom prst="rect">
            <a:avLst/>
          </a:prstGeom>
        </p:spPr>
        <p:txBody>
          <a:bodyPr/>
          <a:lstStyle/>
          <a:p>
            <a:r>
              <a:t> Software Engineering: Theory and Practice (Fourth Edition),Shari Lawrence Pfleeger,Joanne M. Atlee</a:t>
            </a:r>
          </a:p>
          <a:p>
            <a:r>
              <a:t>https://github.com/fwing1987/MyVue</a:t>
            </a:r>
          </a:p>
          <a:p>
            <a:r>
              <a:t>https://vuejs.org</a:t>
            </a:r>
          </a:p>
          <a:p>
            <a:r>
              <a:t>http://c.biancheng.net/design_pattern/</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r>
              <a:t>条件跳转指令的四种类型</a:t>
            </a:r>
          </a:p>
        </p:txBody>
      </p:sp>
      <p:sp>
        <p:nvSpPr>
          <p:cNvPr id="256" name="Shape 256"/>
          <p:cNvSpPr/>
          <p:nvPr>
            <p:ph type="body" idx="1"/>
          </p:nvPr>
        </p:nvSpPr>
        <p:spPr>
          <a:prstGeom prst="rect">
            <a:avLst/>
          </a:prstGeom>
        </p:spPr>
        <p:txBody>
          <a:bodyPr/>
          <a:lstStyle/>
          <a:p>
            <a:pPr marL="450850" indent="-450850" defTabSz="586105">
              <a:spcBef>
                <a:spcPts val="4100"/>
              </a:spcBef>
              <a:defRPr sz="3690"/>
            </a:pPr>
            <a:r>
              <a:t>基于特定标志位的值跳转。比如JZ为零跳转、JNO无溢出跳转、JNZ非零跳转、JS有符号跳转	、JC进位跳转、JNS无符号跳转、JNC无进位跳转、JP偶校验跳转、JO溢出跳转、JNP奇校验跳转；</a:t>
            </a:r>
          </a:p>
          <a:p>
            <a:pPr marL="450850" indent="-450850" defTabSz="586105">
              <a:spcBef>
                <a:spcPts val="4100"/>
              </a:spcBef>
              <a:defRPr sz="3690"/>
            </a:pPr>
            <a:r>
              <a:t>基于CMP指令比较两个数是否相等，或一个数与特定寄存器（CX、ECX、RCX）比较是否相等跳转。比如JE相等跳转、JNE不相等跳转、JCXZ当寄存器CX=0跳转、JECXZ当寄存器ECX=0跳转、JRCXZ当寄存器RCX=0跳转（RCX为64位模式下的寄存器）；</a:t>
            </a:r>
          </a:p>
          <a:p>
            <a:pPr marL="450850" indent="-450850" defTabSz="586105">
              <a:spcBef>
                <a:spcPts val="4100"/>
              </a:spcBef>
              <a:defRPr sz="3690"/>
            </a:pPr>
            <a:r>
              <a:t>基于无符号操作数的比较跳转。比如JA大于跳转、JB小于跳转、JNBE不小于或等于跳转（与 JA 相同）、JNAE不大于或等于跳转（与 JB 相同）、JAE大于或等于跳转、JBE	小于或等于跳转、JNB	不小于跳转（与 JAE 相同）、JNA	不大于跳转（与 JBE 相同）；</a:t>
            </a:r>
          </a:p>
          <a:p>
            <a:pPr marL="450850" indent="-450850" defTabSz="586105">
              <a:spcBef>
                <a:spcPts val="4100"/>
              </a:spcBef>
              <a:defRPr sz="3690"/>
            </a:pPr>
            <a:r>
              <a:t>基于有符号操作数的比较跳转。比如JG大于跳转、JL小于跳转、JNLE不小于或等于跳转（与 JG 相同）、JNGE	不大于或等于跳转（与 JL 相同）、JGE	大于或等于跳转、JLE小于或等于跳转、JNL不小于跳转（与 JGE 相同）、JNG不大于跳转（与 JLE 相同）。</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p:nvPr>
            <p:ph type="title"/>
          </p:nvPr>
        </p:nvSpPr>
        <p:spPr>
          <a:prstGeom prst="rect">
            <a:avLst/>
          </a:prstGeom>
        </p:spPr>
        <p:txBody>
          <a:bodyPr/>
          <a:lstStyle/>
          <a:p>
            <a:r>
              <a:t>一、软件是什么？</a:t>
            </a:r>
          </a:p>
        </p:txBody>
      </p:sp>
      <p:sp>
        <p:nvSpPr>
          <p:cNvPr id="152" name="Shape 152"/>
          <p:cNvSpPr/>
          <p:nvPr>
            <p:ph type="body" idx="1"/>
          </p:nvPr>
        </p:nvSpPr>
        <p:spPr>
          <a:prstGeom prst="rect">
            <a:avLst/>
          </a:prstGeom>
        </p:spPr>
        <p:txBody>
          <a:bodyPr/>
          <a:lstStyle/>
          <a:p>
            <a:r>
              <a:t>软件的基本构成元素</a:t>
            </a:r>
          </a:p>
          <a:p>
            <a:r>
              <a:t>软件的基本结构</a:t>
            </a:r>
          </a:p>
          <a:p>
            <a:r>
              <a:t>软件中的一些特殊机制</a:t>
            </a:r>
          </a:p>
          <a:p>
            <a:r>
              <a:t>软件的内在特性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p>
            <a:r>
              <a:t>分支结构</a:t>
            </a:r>
          </a:p>
        </p:txBody>
      </p:sp>
      <p:sp>
        <p:nvSpPr>
          <p:cNvPr id="259" name="Shape 259"/>
          <p:cNvSpPr/>
          <p:nvPr>
            <p:ph type="body" idx="1"/>
          </p:nvPr>
        </p:nvSpPr>
        <p:spPr>
          <a:xfrm>
            <a:off x="1689100" y="3238500"/>
            <a:ext cx="14746197" cy="9207500"/>
          </a:xfrm>
          <a:prstGeom prst="rect">
            <a:avLst/>
          </a:prstGeom>
        </p:spPr>
        <p:txBody>
          <a:bodyPr/>
          <a:lstStyle/>
          <a:p>
            <a:pPr marL="622300" indent="-622300" defTabSz="808990">
              <a:spcBef>
                <a:spcPts val="5700"/>
              </a:spcBef>
              <a:defRPr sz="5095"/>
            </a:pPr>
            <a:r>
              <a:t>将影响标志寄存器上标志位的指令和根据标志寄存器或特定寄存器执行跳转的指令结合起来就可以实现分支结构。看到分支结构在底层指令层面有如此庞大数量的实现方法，作为用高级语言写代码的您是不是幸福感十足^o^。在这些庞大数量的实现上我们以后见之明可以轻松去繁就简清晰地抽象出其中存在的分支结构，如图所示。</a:t>
            </a:r>
          </a:p>
          <a:p>
            <a:pPr marL="622300" indent="-622300" defTabSz="808990">
              <a:spcBef>
                <a:spcPts val="5700"/>
              </a:spcBef>
              <a:defRPr sz="5095"/>
            </a:pPr>
            <a:r>
              <a:t>以C语言为例分支结构在高级语言上至少有三种方式实现：if-else语句、switch语句和goto语句。</a:t>
            </a:r>
          </a:p>
        </p:txBody>
      </p:sp>
      <p:sp>
        <p:nvSpPr>
          <p:cNvPr id="260" name="Shape 260"/>
          <p:cNvSpPr/>
          <p:nvPr/>
        </p:nvSpPr>
        <p:spPr>
          <a:xfrm>
            <a:off x="17073925" y="9625941"/>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61" name="Shape 261"/>
          <p:cNvSpPr/>
          <p:nvPr/>
        </p:nvSpPr>
        <p:spPr>
          <a:xfrm>
            <a:off x="17073925" y="7212446"/>
            <a:ext cx="4289899" cy="1270001"/>
          </a:xfrm>
          <a:prstGeom prst="rect">
            <a:avLst/>
          </a:prstGeom>
          <a:ln w="25400">
            <a:solidFill>
              <a:srgbClr val="85888D"/>
            </a:solidFill>
            <a:miter lim="400000"/>
          </a:ln>
        </p:spPr>
        <p:txBody>
          <a:bodyPr lIns="50800" tIns="50800" rIns="50800" bIns="50800" anchor="ctr"/>
          <a:lstStyle/>
          <a:p>
            <a:pPr>
              <a:defRPr sz="3200"/>
            </a:pPr>
          </a:p>
        </p:txBody>
      </p:sp>
      <p:sp>
        <p:nvSpPr>
          <p:cNvPr id="262" name="Shape 262"/>
          <p:cNvSpPr/>
          <p:nvPr/>
        </p:nvSpPr>
        <p:spPr>
          <a:xfrm>
            <a:off x="18979949" y="7415646"/>
            <a:ext cx="537846" cy="863601"/>
          </a:xfrm>
          <a:prstGeom prst="rect">
            <a:avLst/>
          </a:prstGeom>
          <a:ln w="12700">
            <a:miter lim="400000"/>
          </a:ln>
        </p:spPr>
        <p:txBody>
          <a:bodyPr wrap="none" lIns="50800" tIns="50800" rIns="50800" bIns="50800" anchor="ctr">
            <a:spAutoFit/>
          </a:bodyPr>
          <a:lstStyle/>
          <a:p>
            <a:r>
              <a:t>A</a:t>
            </a:r>
          </a:p>
        </p:txBody>
      </p:sp>
      <p:sp>
        <p:nvSpPr>
          <p:cNvPr id="263" name="Shape 263"/>
          <p:cNvSpPr/>
          <p:nvPr/>
        </p:nvSpPr>
        <p:spPr>
          <a:xfrm>
            <a:off x="18979949" y="9829141"/>
            <a:ext cx="537846" cy="863601"/>
          </a:xfrm>
          <a:prstGeom prst="rect">
            <a:avLst/>
          </a:prstGeom>
          <a:ln w="12700">
            <a:miter lim="400000"/>
          </a:ln>
        </p:spPr>
        <p:txBody>
          <a:bodyPr wrap="none" lIns="50800" tIns="50800" rIns="50800" bIns="50800" anchor="ctr">
            <a:spAutoFit/>
          </a:bodyPr>
          <a:lstStyle/>
          <a:p>
            <a:r>
              <a:t>B</a:t>
            </a:r>
          </a:p>
        </p:txBody>
      </p:sp>
      <p:sp>
        <p:nvSpPr>
          <p:cNvPr id="264" name="Shape 264"/>
          <p:cNvSpPr/>
          <p:nvPr/>
        </p:nvSpPr>
        <p:spPr>
          <a:xfrm>
            <a:off x="19224950" y="6072671"/>
            <a:ext cx="1" cy="1127075"/>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5" name="Shape 265"/>
          <p:cNvSpPr/>
          <p:nvPr/>
        </p:nvSpPr>
        <p:spPr>
          <a:xfrm>
            <a:off x="19248870" y="8483860"/>
            <a:ext cx="1" cy="1140668"/>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6" name="Shape 266"/>
          <p:cNvSpPr/>
          <p:nvPr/>
        </p:nvSpPr>
        <p:spPr>
          <a:xfrm>
            <a:off x="19224950" y="3661483"/>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7" name="Shape 267"/>
          <p:cNvSpPr/>
          <p:nvPr/>
        </p:nvSpPr>
        <p:spPr>
          <a:xfrm>
            <a:off x="19218874" y="10908641"/>
            <a:ext cx="1" cy="1127076"/>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68" name="Shape 268"/>
          <p:cNvSpPr/>
          <p:nvPr/>
        </p:nvSpPr>
        <p:spPr>
          <a:xfrm>
            <a:off x="17105352" y="4789411"/>
            <a:ext cx="4227043"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ln w="25400">
            <a:solidFill>
              <a:srgbClr val="85888D"/>
            </a:solidFill>
            <a:miter lim="400000"/>
          </a:ln>
        </p:spPr>
        <p:txBody>
          <a:bodyPr lIns="50800" tIns="50800" rIns="50800" bIns="50800" anchor="ctr"/>
          <a:lstStyle/>
          <a:p>
            <a:pPr>
              <a:defRPr sz="3200"/>
            </a:pPr>
          </a:p>
        </p:txBody>
      </p:sp>
      <p:sp>
        <p:nvSpPr>
          <p:cNvPr id="269" name="Shape 269"/>
          <p:cNvSpPr/>
          <p:nvPr/>
        </p:nvSpPr>
        <p:spPr>
          <a:xfrm flipV="1">
            <a:off x="22899009" y="5425096"/>
            <a:ext cx="1" cy="4844701"/>
          </a:xfrm>
          <a:prstGeom prst="line">
            <a:avLst/>
          </a:prstGeom>
          <a:ln w="25400">
            <a:solidFill>
              <a:srgbClr val="000000"/>
            </a:solidFill>
            <a:miter lim="400000"/>
          </a:ln>
        </p:spPr>
        <p:txBody>
          <a:bodyPr lIns="50800" tIns="50800" rIns="50800" bIns="50800" anchor="ctr"/>
          <a:lstStyle/>
          <a:p>
            <a:pPr>
              <a:defRPr sz="3200"/>
            </a:pPr>
          </a:p>
        </p:txBody>
      </p:sp>
      <p:sp>
        <p:nvSpPr>
          <p:cNvPr id="270" name="Shape 270"/>
          <p:cNvSpPr/>
          <p:nvPr/>
        </p:nvSpPr>
        <p:spPr>
          <a:xfrm flipH="1">
            <a:off x="21381780" y="10260941"/>
            <a:ext cx="1511974" cy="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271" name="Shape 271"/>
          <p:cNvSpPr/>
          <p:nvPr/>
        </p:nvSpPr>
        <p:spPr>
          <a:xfrm>
            <a:off x="18399723" y="5106911"/>
            <a:ext cx="1638301" cy="635001"/>
          </a:xfrm>
          <a:prstGeom prst="rect">
            <a:avLst/>
          </a:prstGeom>
          <a:ln w="12700">
            <a:miter lim="400000"/>
          </a:ln>
        </p:spPr>
        <p:txBody>
          <a:bodyPr wrap="none" lIns="50800" tIns="50800" rIns="50800" bIns="50800" anchor="ctr">
            <a:spAutoFit/>
          </a:bodyPr>
          <a:lstStyle>
            <a:lvl1pPr>
              <a:defRPr sz="3000"/>
            </a:lvl1pPr>
          </a:lstStyle>
          <a:p>
            <a:r>
              <a:t>分支条件</a:t>
            </a:r>
          </a:p>
        </p:txBody>
      </p:sp>
      <p:sp>
        <p:nvSpPr>
          <p:cNvPr id="272" name="Shape 272"/>
          <p:cNvSpPr/>
          <p:nvPr/>
        </p:nvSpPr>
        <p:spPr>
          <a:xfrm>
            <a:off x="21343680" y="5424411"/>
            <a:ext cx="1562774" cy="1"/>
          </a:xfrm>
          <a:prstGeom prst="line">
            <a:avLst/>
          </a:prstGeom>
          <a:ln w="25400">
            <a:solidFill>
              <a:srgbClr val="000000"/>
            </a:solidFill>
            <a:miter lim="400000"/>
          </a:ln>
        </p:spPr>
        <p:txBody>
          <a:bodyPr lIns="50800" tIns="50800" rIns="50800" bIns="50800"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r>
              <a:t>if-else语句是典型的条件分支结构</a:t>
            </a:r>
          </a:p>
        </p:txBody>
      </p:sp>
      <p:sp>
        <p:nvSpPr>
          <p:cNvPr id="275" name="Shape 275"/>
          <p:cNvSpPr/>
          <p:nvPr/>
        </p:nvSpPr>
        <p:spPr>
          <a:xfrm>
            <a:off x="6299517" y="2844799"/>
            <a:ext cx="11784966" cy="10007601"/>
          </a:xfrm>
          <a:prstGeom prst="rect">
            <a:avLst/>
          </a:prstGeom>
          <a:ln w="12700">
            <a:miter lim="400000"/>
          </a:ln>
        </p:spPr>
        <p:txBody>
          <a:bodyPr wrap="none" lIns="50800" tIns="50800" rIns="50800" bIns="50800" anchor="ctr">
            <a:spAutoFit/>
          </a:bodyPr>
          <a:lstStyle/>
          <a:p>
            <a:pPr algn="l"/>
            <a:r>
              <a:t>    char c;</a:t>
            </a:r>
          </a:p>
          <a:p>
            <a:pPr algn="l"/>
            <a:r>
              <a:t>    printf("Input a character:");</a:t>
            </a:r>
          </a:p>
          <a:p>
            <a:pPr algn="l"/>
            <a:r>
              <a:t>    c = getchar();</a:t>
            </a:r>
          </a:p>
          <a:p>
            <a:pPr algn="l"/>
            <a:r>
              <a:t>    if( c &lt; 32)</a:t>
            </a:r>
          </a:p>
          <a:p>
            <a:pPr algn="l"/>
            <a:r>
              <a:t>        printf("This is a control character\n");</a:t>
            </a:r>
          </a:p>
          <a:p>
            <a:pPr algn="l"/>
            <a:r>
              <a:t>    else if(c&gt;='0' &amp;&amp; c&lt;='9')</a:t>
            </a:r>
          </a:p>
          <a:p>
            <a:pPr algn="l"/>
            <a:r>
              <a:t>        printf("This is a digit\n");</a:t>
            </a:r>
          </a:p>
          <a:p>
            <a:pPr algn="l"/>
            <a:r>
              <a:t>    else if(c&gt;='A' &amp;&amp; c&lt;='Z')</a:t>
            </a:r>
          </a:p>
          <a:p>
            <a:pPr algn="l"/>
            <a:r>
              <a:t>        printf("This is a capital letter\n");</a:t>
            </a:r>
          </a:p>
          <a:p>
            <a:pPr algn="l"/>
            <a:r>
              <a:t>    else if(c&gt;='a' &amp;&amp; c&lt;='z')</a:t>
            </a:r>
          </a:p>
          <a:p>
            <a:pPr algn="l"/>
            <a:r>
              <a:t>        printf("This is a small letter\n");</a:t>
            </a:r>
          </a:p>
          <a:p>
            <a:pPr algn="l"/>
            <a:r>
              <a:t>    else</a:t>
            </a:r>
          </a:p>
          <a:p>
            <a:pPr algn="l"/>
            <a:r>
              <a:t>        printf("This is an other character\n");</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p:nvPr>
            <p:ph type="title"/>
          </p:nvPr>
        </p:nvSpPr>
        <p:spPr>
          <a:prstGeom prst="rect">
            <a:avLst/>
          </a:prstGeom>
        </p:spPr>
        <p:txBody>
          <a:bodyPr/>
          <a:lstStyle>
            <a:lvl1pPr defTabSz="676910">
              <a:defRPr sz="9185"/>
            </a:lvl1pPr>
          </a:lstStyle>
          <a:p>
            <a:r>
              <a:t>switch语句方便处理较大数量的条件匹配</a:t>
            </a:r>
          </a:p>
        </p:txBody>
      </p:sp>
      <p:sp>
        <p:nvSpPr>
          <p:cNvPr id="278" name="Shape 278"/>
          <p:cNvSpPr/>
          <p:nvPr/>
        </p:nvSpPr>
        <p:spPr>
          <a:xfrm>
            <a:off x="6164262" y="3606800"/>
            <a:ext cx="12055476" cy="8483601"/>
          </a:xfrm>
          <a:prstGeom prst="rect">
            <a:avLst/>
          </a:prstGeom>
          <a:ln w="12700">
            <a:miter lim="400000"/>
          </a:ln>
        </p:spPr>
        <p:txBody>
          <a:bodyPr wrap="none" lIns="50800" tIns="50800" rIns="50800" bIns="50800" anchor="ctr">
            <a:spAutoFit/>
          </a:bodyPr>
          <a:lstStyle/>
          <a:p>
            <a:pPr algn="l"/>
            <a:r>
              <a:t>switch(day)</a:t>
            </a:r>
          </a:p>
          <a:p>
            <a:pPr algn="l"/>
            <a:r>
              <a:t>{</a:t>
            </a:r>
          </a:p>
          <a:p>
            <a:pPr algn="l"/>
            <a:r>
              <a:t>        case 1: printf("Monday\n"); break;</a:t>
            </a:r>
          </a:p>
          <a:p>
            <a:pPr algn="l"/>
            <a:r>
              <a:t>        case 2: printf("Tuesday\n"); break;</a:t>
            </a:r>
          </a:p>
          <a:p>
            <a:pPr algn="l"/>
            <a:r>
              <a:t>        case 3: printf("Wednesday\n"); break;</a:t>
            </a:r>
          </a:p>
          <a:p>
            <a:pPr algn="l"/>
            <a:r>
              <a:t>        case 4: printf("Thursday\n"); break;</a:t>
            </a:r>
          </a:p>
          <a:p>
            <a:pPr algn="l"/>
            <a:r>
              <a:t>        case 5: printf("Friday\n"); break;</a:t>
            </a:r>
          </a:p>
          <a:p>
            <a:pPr algn="l"/>
            <a:r>
              <a:t>        case 6: printf("Saturday\n"); break;</a:t>
            </a:r>
          </a:p>
          <a:p>
            <a:pPr algn="l"/>
            <a:r>
              <a:t>        case 7: printf("Sunday\n"); break;</a:t>
            </a:r>
          </a:p>
          <a:p>
            <a:pPr algn="l"/>
            <a:r>
              <a:t>        default:printf("error\n"); break;</a:t>
            </a:r>
          </a:p>
          <a:p>
            <a:pPr algn="l"/>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p:nvPr>
            <p:ph type="title"/>
          </p:nvPr>
        </p:nvSpPr>
        <p:spPr>
          <a:prstGeom prst="rect">
            <a:avLst/>
          </a:prstGeom>
        </p:spPr>
        <p:txBody>
          <a:bodyPr/>
          <a:lstStyle/>
          <a:p>
            <a:r>
              <a:t>goto语句也有经典的用法</a:t>
            </a:r>
          </a:p>
        </p:txBody>
      </p:sp>
      <p:sp>
        <p:nvSpPr>
          <p:cNvPr id="281" name="Shape 281"/>
          <p:cNvSpPr/>
          <p:nvPr/>
        </p:nvSpPr>
        <p:spPr>
          <a:xfrm>
            <a:off x="13809488" y="3162299"/>
            <a:ext cx="8432801" cy="9372601"/>
          </a:xfrm>
          <a:prstGeom prst="rect">
            <a:avLst/>
          </a:prstGeom>
          <a:ln w="12700">
            <a:miter lim="400000"/>
          </a:ln>
        </p:spPr>
        <p:txBody>
          <a:bodyPr wrap="none" lIns="50800" tIns="50800" rIns="50800" bIns="50800" anchor="ctr">
            <a:spAutoFit/>
          </a:bodyPr>
          <a:lstStyle/>
          <a:p>
            <a:pPr algn="l"/>
            <a:r>
              <a:t>...</a:t>
            </a:r>
          </a:p>
          <a:p>
            <a:pPr algn="l"/>
            <a:r>
              <a:t>if (do_something() == ERR) </a:t>
            </a:r>
          </a:p>
          <a:p>
            <a:pPr algn="l"/>
            <a:r>
              <a:t>    goto error;            </a:t>
            </a:r>
          </a:p>
          <a:p>
            <a:pPr algn="l"/>
            <a:r>
              <a:t>if (do_something2() == ERR) </a:t>
            </a:r>
          </a:p>
          <a:p>
            <a:pPr algn="l"/>
            <a:r>
              <a:t>    goto error;            </a:t>
            </a:r>
          </a:p>
          <a:p>
            <a:pPr algn="l"/>
            <a:r>
              <a:t>if (do_something3() == ERR) </a:t>
            </a:r>
          </a:p>
          <a:p>
            <a:pPr algn="l"/>
            <a:r>
              <a:t>    goto error;             </a:t>
            </a:r>
          </a:p>
          <a:p>
            <a:pPr algn="l"/>
            <a:r>
              <a:t>if (do_something4() == ERR) </a:t>
            </a:r>
          </a:p>
          <a:p>
            <a:pPr algn="l"/>
            <a:r>
              <a:t>    goto error;</a:t>
            </a:r>
          </a:p>
          <a:p>
            <a:pPr algn="l"/>
            <a:r>
              <a:t>...</a:t>
            </a:r>
          </a:p>
          <a:p>
            <a:pPr algn="l"/>
            <a:r>
              <a:t>error:</a:t>
            </a:r>
          </a:p>
          <a:p>
            <a:pPr algn="l"/>
            <a:r>
              <a:t>    //异常处理代码</a:t>
            </a:r>
          </a:p>
        </p:txBody>
      </p:sp>
      <p:sp>
        <p:nvSpPr>
          <p:cNvPr id="282" name="Shape 282"/>
          <p:cNvSpPr/>
          <p:nvPr>
            <p:ph type="body" sz="half" idx="1"/>
          </p:nvPr>
        </p:nvSpPr>
        <p:spPr>
          <a:xfrm>
            <a:off x="1689100" y="3238500"/>
            <a:ext cx="11391857" cy="9207500"/>
          </a:xfrm>
          <a:prstGeom prst="rect">
            <a:avLst/>
          </a:prstGeom>
        </p:spPr>
        <p:txBody>
          <a:bodyPr/>
          <a:lstStyle/>
          <a:p>
            <a:r>
              <a:t>尽管goto语句的多数用法有害，但是goto无条件跳转作为分支结构的特例也有经典的用法，比如在函数内将异常处理的代码独立出来放到函数结尾的做法就很好。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ph type="title"/>
          </p:nvPr>
        </p:nvSpPr>
        <p:spPr>
          <a:prstGeom prst="rect">
            <a:avLst/>
          </a:prstGeom>
        </p:spPr>
        <p:txBody>
          <a:bodyPr/>
          <a:lstStyle/>
          <a:p>
            <a:r>
              <a:t>循环结构</a:t>
            </a:r>
          </a:p>
        </p:txBody>
      </p:sp>
      <p:sp>
        <p:nvSpPr>
          <p:cNvPr id="285" name="Shape 285"/>
          <p:cNvSpPr/>
          <p:nvPr>
            <p:ph type="body" idx="1"/>
          </p:nvPr>
        </p:nvSpPr>
        <p:spPr>
          <a:prstGeom prst="rect">
            <a:avLst/>
          </a:prstGeom>
        </p:spPr>
        <p:txBody>
          <a:bodyPr/>
          <a:lstStyle/>
          <a:p>
            <a:r>
              <a:t>循环结构是顺序结构和分支结构的组合起来形成的更为复杂的程序结构，是指在程序中需要反复执行某个功能而设置的一种程序结构，可以看成是一个条件判断语句和一个向前无条件跳转语句的组合。</a:t>
            </a:r>
          </a:p>
          <a:p>
            <a:r>
              <a:t>C语言中提供四种循环，即goto循环、while循环、do…while循环和for循环。四种循环可以用来处理同一问题，一般情况下它们可以互相代替，但一般不提倡用goto循环，因为强制改变程序的顺序结构经常会给程序的运行带来不可预料的错误，一般我们主要使用while、do-while、for三种循环。</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p>
            <a:r>
              <a:t>while、do-while、for三种循环</a:t>
            </a:r>
          </a:p>
        </p:txBody>
      </p:sp>
      <p:sp>
        <p:nvSpPr>
          <p:cNvPr id="288" name="Shape 288"/>
          <p:cNvSpPr/>
          <p:nvPr/>
        </p:nvSpPr>
        <p:spPr>
          <a:xfrm>
            <a:off x="12015223" y="4813299"/>
            <a:ext cx="10263555" cy="6070601"/>
          </a:xfrm>
          <a:prstGeom prst="rect">
            <a:avLst/>
          </a:prstGeom>
          <a:ln w="12700">
            <a:miter lim="400000"/>
          </a:ln>
        </p:spPr>
        <p:txBody>
          <a:bodyPr lIns="50800" tIns="50800" rIns="50800" bIns="50800" anchor="ctr">
            <a:spAutoFit/>
          </a:bodyPr>
          <a:lstStyle/>
          <a:p>
            <a:pPr algn="l"/>
            <a:r>
              <a:t>for 循环的一般形式为：</a:t>
            </a:r>
          </a:p>
          <a:p>
            <a:pPr algn="l"/>
            <a:r>
              <a:t>for(表达式1; 表达式2; 表达式3)</a:t>
            </a:r>
          </a:p>
          <a:p>
            <a:pPr algn="l"/>
            <a:r>
              <a:t>{</a:t>
            </a:r>
          </a:p>
          <a:p>
            <a:pPr algn="l"/>
            <a:r>
              <a:t>    语句块</a:t>
            </a:r>
          </a:p>
          <a:p>
            <a:pPr algn="l"/>
            <a:r>
              <a:t>}</a:t>
            </a:r>
          </a:p>
          <a:p>
            <a:pPr algn="l"/>
            <a:r>
              <a:t>while、do-while、for三种循环的具体语法细节含义我们不在此赘述。</a:t>
            </a:r>
          </a:p>
        </p:txBody>
      </p:sp>
      <p:sp>
        <p:nvSpPr>
          <p:cNvPr id="289" name="Shape 289"/>
          <p:cNvSpPr/>
          <p:nvPr/>
        </p:nvSpPr>
        <p:spPr>
          <a:xfrm>
            <a:off x="2564964" y="3987800"/>
            <a:ext cx="8228331" cy="7721601"/>
          </a:xfrm>
          <a:prstGeom prst="rect">
            <a:avLst/>
          </a:prstGeom>
          <a:ln w="12700">
            <a:miter lim="400000"/>
          </a:ln>
        </p:spPr>
        <p:txBody>
          <a:bodyPr wrap="none" lIns="50800" tIns="50800" rIns="50800" bIns="50800" anchor="ctr">
            <a:spAutoFit/>
          </a:bodyPr>
          <a:lstStyle/>
          <a:p>
            <a:pPr algn="l"/>
            <a:r>
              <a:t>while循环的一般形式为：</a:t>
            </a:r>
          </a:p>
          <a:p>
            <a:pPr algn="l"/>
            <a:r>
              <a:t>while(表达式)</a:t>
            </a:r>
          </a:p>
          <a:p>
            <a:pPr algn="l"/>
            <a:r>
              <a:t>{</a:t>
            </a:r>
          </a:p>
          <a:p>
            <a:pPr algn="l"/>
            <a:r>
              <a:t>    语句块</a:t>
            </a:r>
          </a:p>
          <a:p>
            <a:pPr algn="l"/>
            <a:r>
              <a:t>}</a:t>
            </a:r>
          </a:p>
          <a:p>
            <a:pPr algn="l"/>
            <a:r>
              <a:t>do-while循环的一般形式为：</a:t>
            </a:r>
          </a:p>
          <a:p>
            <a:pPr algn="l"/>
            <a:r>
              <a:t>do {</a:t>
            </a:r>
          </a:p>
          <a:p>
            <a:pPr algn="l"/>
            <a:r>
              <a:t>    语句块</a:t>
            </a:r>
          </a:p>
          <a:p>
            <a:pPr algn="l"/>
            <a:r>
              <a:t>} while(表达式);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ph type="title"/>
          </p:nvPr>
        </p:nvSpPr>
        <p:spPr>
          <a:prstGeom prst="rect">
            <a:avLst/>
          </a:prstGeom>
        </p:spPr>
        <p:txBody>
          <a:bodyPr/>
          <a:lstStyle/>
          <a:p>
            <a:r>
              <a:t>函数调用框架</a:t>
            </a:r>
          </a:p>
        </p:txBody>
      </p:sp>
      <p:sp>
        <p:nvSpPr>
          <p:cNvPr id="292" name="Shape 292"/>
          <p:cNvSpPr/>
          <p:nvPr>
            <p:ph type="body" idx="1"/>
          </p:nvPr>
        </p:nvSpPr>
        <p:spPr>
          <a:xfrm>
            <a:off x="1689100" y="3244850"/>
            <a:ext cx="21147888" cy="9207500"/>
          </a:xfrm>
          <a:prstGeom prst="rect">
            <a:avLst/>
          </a:prstGeom>
        </p:spPr>
        <p:txBody>
          <a:bodyPr/>
          <a:lstStyle/>
          <a:p>
            <a:r>
              <a:t>函数调用框架是以函数作为基本元素，并借助于堆叠起来的堆栈数据，所形成的一种更为复杂的程序结构。函数内部可以是顺序结构、分支结构和循环结构的组合。堆叠起来的堆栈数据用来记录函数调用框架结构的信息，是函数调用框架的灵魂。</a:t>
            </a:r>
          </a:p>
          <a:p>
            <a:r>
              <a:t>为了理解函数调用的堆栈框架，我们需要先来了解一下堆栈操作。以X86指令集为例函数调用相关的寄存器和指令如下：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Shape 294"/>
          <p:cNvSpPr/>
          <p:nvPr>
            <p:ph type="title"/>
          </p:nvPr>
        </p:nvSpPr>
        <p:spPr>
          <a:prstGeom prst="rect">
            <a:avLst/>
          </a:prstGeom>
        </p:spPr>
        <p:txBody>
          <a:bodyPr/>
          <a:lstStyle/>
          <a:p>
            <a:r>
              <a:t>函数调用框架</a:t>
            </a:r>
          </a:p>
        </p:txBody>
      </p:sp>
      <p:sp>
        <p:nvSpPr>
          <p:cNvPr id="295" name="Shape 295"/>
          <p:cNvSpPr/>
          <p:nvPr>
            <p:ph type="body" idx="1"/>
          </p:nvPr>
        </p:nvSpPr>
        <p:spPr>
          <a:xfrm>
            <a:off x="1689100" y="3244850"/>
            <a:ext cx="21147888" cy="9207500"/>
          </a:xfrm>
          <a:prstGeom prst="rect">
            <a:avLst/>
          </a:prstGeom>
        </p:spPr>
        <p:txBody>
          <a:bodyPr/>
          <a:lstStyle/>
          <a:p>
            <a:pPr marL="393700" indent="-393700" defTabSz="511810">
              <a:spcBef>
                <a:spcPts val="3600"/>
              </a:spcBef>
              <a:defRPr sz="3225"/>
            </a:pPr>
            <a:r>
              <a:t>esp，堆栈指针寄存器（stack pointer）。</a:t>
            </a:r>
          </a:p>
          <a:p>
            <a:pPr marL="393700" indent="-393700" defTabSz="511810">
              <a:spcBef>
                <a:spcPts val="3600"/>
              </a:spcBef>
              <a:defRPr sz="3225"/>
            </a:pPr>
            <a:r>
              <a:t>ebp，基址指针寄存器（base pointer）。</a:t>
            </a:r>
          </a:p>
          <a:p>
            <a:pPr marL="393700" indent="-393700" defTabSz="511810">
              <a:spcBef>
                <a:spcPts val="3600"/>
              </a:spcBef>
              <a:defRPr sz="3225"/>
            </a:pPr>
            <a:r>
              <a:t>eip，指令指针寄存器，为了安全考虑程序无权修改该寄存器，只能通过专用指令修改该寄存器，比如call和ret。</a:t>
            </a:r>
          </a:p>
          <a:p>
            <a:pPr marL="393700" indent="-393700" defTabSz="511810">
              <a:spcBef>
                <a:spcPts val="3600"/>
              </a:spcBef>
              <a:defRPr sz="3225"/>
            </a:pPr>
            <a:r>
              <a:t>pushl，压栈指令，由于X86体系结构下栈顶从高地址向低地址增长，所以压栈时栈顶地址减少4个字节。</a:t>
            </a:r>
          </a:p>
          <a:p>
            <a:pPr marL="393700" indent="-393700" defTabSz="511810">
              <a:spcBef>
                <a:spcPts val="3600"/>
              </a:spcBef>
              <a:defRPr sz="3225"/>
            </a:pPr>
            <a:r>
              <a:t>popl，出栈指令，栈顶地址增加4个字节。</a:t>
            </a:r>
          </a:p>
          <a:p>
            <a:pPr marL="393700" indent="-393700" defTabSz="511810">
              <a:spcBef>
                <a:spcPts val="3600"/>
              </a:spcBef>
              <a:defRPr sz="3225"/>
            </a:pPr>
            <a:r>
              <a:t>call，函数调用指令，该指令负责将当前eip指向的下一条指令地址压栈，然后设置eip指向被调用程序代码开始处，即pushl eip和eip = 函数名（指针）。</a:t>
            </a:r>
          </a:p>
          <a:p>
            <a:pPr marL="393700" indent="-393700" defTabSz="511810">
              <a:spcBef>
                <a:spcPts val="3600"/>
              </a:spcBef>
              <a:defRPr sz="3225"/>
            </a:pPr>
            <a:r>
              <a:t>ret，函数返回指令，该指令负责将栈顶数据放入eip寄存器，即popl eip，此时的栈顶数据应该正好是call指令压栈的下一条指令地址。</a:t>
            </a:r>
          </a:p>
          <a:p>
            <a:pPr marL="393700" indent="-393700" defTabSz="511810">
              <a:spcBef>
                <a:spcPts val="3600"/>
              </a:spcBef>
              <a:defRPr sz="3225"/>
            </a:pPr>
            <a:r>
              <a:t>注意以e开头的寄存器位32位寄存器，指令结尾的l是指long，也就是操作4个字节数据的指令。</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p>
            <a:r>
              <a:t>函数调用框架</a:t>
            </a:r>
          </a:p>
        </p:txBody>
      </p:sp>
      <p:sp>
        <p:nvSpPr>
          <p:cNvPr id="298" name="Shape 298"/>
          <p:cNvSpPr/>
          <p:nvPr>
            <p:ph type="body" sz="half" idx="1"/>
          </p:nvPr>
        </p:nvSpPr>
        <p:spPr>
          <a:xfrm>
            <a:off x="1404184" y="3244850"/>
            <a:ext cx="9561055" cy="9207500"/>
          </a:xfrm>
          <a:prstGeom prst="rect">
            <a:avLst/>
          </a:prstGeom>
        </p:spPr>
        <p:txBody>
          <a:bodyPr/>
          <a:lstStyle/>
          <a:p>
            <a:pPr marL="476250" indent="-476250" defTabSz="619125">
              <a:spcBef>
                <a:spcPts val="4400"/>
              </a:spcBef>
              <a:defRPr sz="3900"/>
            </a:pPr>
            <a:r>
              <a:t>函数调用过程中ebp寄存器用作记录当前函数调用基址，当调用一个函数时首先建立该函数的堆栈框架，函数返回时拆除该函数的堆栈框架，大致如下示意图所示。</a:t>
            </a:r>
          </a:p>
          <a:p>
            <a:pPr marL="476250" indent="-476250" defTabSz="619125">
              <a:spcBef>
                <a:spcPts val="4400"/>
              </a:spcBef>
              <a:defRPr sz="3900"/>
            </a:pPr>
            <a:r>
              <a:t>随着函数调用一层层深入，堆栈上依次建立一层层逻辑上的堆栈堆叠起来；随着函数一层层返回上一级函数，堆叠起来的逻辑上的堆栈也一层层拆除。</a:t>
            </a:r>
          </a:p>
          <a:p>
            <a:pPr marL="476250" indent="-476250" defTabSz="619125">
              <a:spcBef>
                <a:spcPts val="4400"/>
              </a:spcBef>
              <a:defRPr sz="3900"/>
            </a:pPr>
            <a:r>
              <a:t>就这样函数调用框架借助堆叠起来的函数堆栈框架形成了一种复杂而缜密的程序结构。</a:t>
            </a:r>
          </a:p>
        </p:txBody>
      </p:sp>
      <p:pic>
        <p:nvPicPr>
          <p:cNvPr id="299" name="pasted-image.tiff"/>
          <p:cNvPicPr>
            <a:picLocks noChangeAspect="1"/>
          </p:cNvPicPr>
          <p:nvPr/>
        </p:nvPicPr>
        <p:blipFill>
          <a:blip r:embed="rId1"/>
          <a:stretch>
            <a:fillRect/>
          </a:stretch>
        </p:blipFill>
        <p:spPr>
          <a:xfrm>
            <a:off x="10709630" y="5356949"/>
            <a:ext cx="13018907" cy="767729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p:nvPr>
            <p:ph type="title"/>
          </p:nvPr>
        </p:nvSpPr>
        <p:spPr>
          <a:prstGeom prst="rect">
            <a:avLst/>
          </a:prstGeom>
        </p:spPr>
        <p:txBody>
          <a:bodyPr/>
          <a:lstStyle/>
          <a:p>
            <a:r>
              <a:t>继承和对象组合</a:t>
            </a:r>
          </a:p>
        </p:txBody>
      </p:sp>
      <p:sp>
        <p:nvSpPr>
          <p:cNvPr id="302" name="Shape 302"/>
          <p:cNvSpPr/>
          <p:nvPr>
            <p:ph type="body" sz="half" idx="1"/>
          </p:nvPr>
        </p:nvSpPr>
        <p:spPr>
          <a:xfrm>
            <a:off x="1689100" y="3238500"/>
            <a:ext cx="21005800" cy="3678920"/>
          </a:xfrm>
          <a:prstGeom prst="rect">
            <a:avLst/>
          </a:prstGeom>
        </p:spPr>
        <p:txBody>
          <a:bodyPr/>
          <a:lstStyle>
            <a:lvl1pPr marL="457200" indent="-457200" defTabSz="594360">
              <a:spcBef>
                <a:spcPts val="4200"/>
              </a:spcBef>
              <a:defRPr sz="3745"/>
            </a:lvl1pPr>
          </a:lstStyle>
          <a:p>
            <a:r>
              <a:t>继承和对象组合都是以对象（类）作为软件基本元素构成的程序结构。对象是基于属性（变量或对象）和方法（函数）构建起来的更复杂的软件基本元素，显然它涵盖了前述包括函数调用框架在内所有程序结构，它是一个更高层、更复杂的抽象实体。基于对象（类）之间的继承关系所形成的两个对象各自独立、两个类紧密耦合的程序结构；对象组合则将一个对象作为另一个对象的属性，从而形成两个对象（类）之间有明确的依赖关系，下图可以清晰地对比继承和对象组合的特点。</a:t>
            </a:r>
          </a:p>
        </p:txBody>
      </p:sp>
      <p:pic>
        <p:nvPicPr>
          <p:cNvPr id="303" name="pasted-image.tiff"/>
          <p:cNvPicPr>
            <a:picLocks noChangeAspect="1"/>
          </p:cNvPicPr>
          <p:nvPr/>
        </p:nvPicPr>
        <p:blipFill>
          <a:blip r:embed="rId1"/>
          <a:stretch>
            <a:fillRect/>
          </a:stretch>
        </p:blipFill>
        <p:spPr>
          <a:xfrm>
            <a:off x="3367885" y="7218533"/>
            <a:ext cx="17648230" cy="466365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Shape 154"/>
          <p:cNvSpPr/>
          <p:nvPr>
            <p:ph type="title"/>
          </p:nvPr>
        </p:nvSpPr>
        <p:spPr>
          <a:prstGeom prst="rect">
            <a:avLst/>
          </a:prstGeom>
        </p:spPr>
        <p:txBody>
          <a:bodyPr/>
          <a:lstStyle/>
          <a:p>
            <a:r>
              <a:t>软件的基本构成元素</a:t>
            </a:r>
          </a:p>
        </p:txBody>
      </p:sp>
      <p:sp>
        <p:nvSpPr>
          <p:cNvPr id="155" name="Shape 155"/>
          <p:cNvSpPr/>
          <p:nvPr>
            <p:ph type="body" idx="1"/>
          </p:nvPr>
        </p:nvSpPr>
        <p:spPr>
          <a:prstGeom prst="rect">
            <a:avLst/>
          </a:prstGeom>
        </p:spPr>
        <p:txBody>
          <a:bodyPr/>
          <a:lstStyle/>
          <a:p>
            <a:r>
              <a:t>对象（Object）</a:t>
            </a:r>
          </a:p>
          <a:p>
            <a:r>
              <a:t>函数和变量/常量</a:t>
            </a:r>
          </a:p>
          <a:p>
            <a:r>
              <a:t>指令和操作数</a:t>
            </a:r>
          </a:p>
          <a:p>
            <a:r>
              <a:t>0和1是什么？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p:nvPr>
            <p:ph type="title"/>
          </p:nvPr>
        </p:nvSpPr>
        <p:spPr>
          <a:prstGeom prst="rect">
            <a:avLst/>
          </a:prstGeom>
        </p:spPr>
        <p:txBody>
          <a:bodyPr/>
          <a:lstStyle/>
          <a:p>
            <a:r>
              <a:t>继承和对象组合</a:t>
            </a:r>
          </a:p>
        </p:txBody>
      </p:sp>
      <p:sp>
        <p:nvSpPr>
          <p:cNvPr id="306" name="Shape 306"/>
          <p:cNvSpPr/>
          <p:nvPr>
            <p:ph type="body" idx="1"/>
          </p:nvPr>
        </p:nvSpPr>
        <p:spPr>
          <a:prstGeom prst="rect">
            <a:avLst/>
          </a:prstGeom>
        </p:spPr>
        <p:txBody>
          <a:bodyPr/>
          <a:lstStyle/>
          <a:p>
            <a:r>
              <a:t>继承的概念非常容易理解，于是被广为接受，但是面向对象的真正威力是封装，而非继承! 封装的威力集中体现在对象组合对继承的替代作用上。继承可以重用代码，但是破坏了代码的封装特性，增加了父类与子类之间的代码模块耦合，因此我们需要避免使用继承，在大多数情况下，应该使用对象组合替代继承来实现相同的目标。遗憾的是由于继承的用法被广泛接受，以致反过来造成了对封装的误解。</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r>
              <a:t>软件中的一些特殊机制</a:t>
            </a:r>
          </a:p>
        </p:txBody>
      </p:sp>
      <p:sp>
        <p:nvSpPr>
          <p:cNvPr id="309" name="Shape 309"/>
          <p:cNvSpPr/>
          <p:nvPr>
            <p:ph type="body" idx="1"/>
          </p:nvPr>
        </p:nvSpPr>
        <p:spPr>
          <a:prstGeom prst="rect">
            <a:avLst/>
          </a:prstGeom>
        </p:spPr>
        <p:txBody>
          <a:bodyPr/>
          <a:lstStyle/>
          <a:p>
            <a:pPr marL="450850" indent="-450850" defTabSz="586105">
              <a:spcBef>
                <a:spcPts val="4100"/>
              </a:spcBef>
              <a:defRPr sz="3690"/>
            </a:pPr>
            <a:r>
              <a:t>面向对象有三个关键的概念：继承（Inheritance）、对象组合（object composition）和多态（polymorphism），其中多态是一种比较特殊的机制，另外还有回调函数（callback）、闭包（closure）、异步调用和匿名函数也经常用到特殊机制。这几个特殊机制在一些设计模式中比较比较常用，在实际应用中它们又常常交叉综合出现，在理解上带来很多困扰。我们简单做一个介绍。		</a:t>
            </a:r>
          </a:p>
          <a:p>
            <a:pPr marL="901700" lvl="1" indent="-450850" defTabSz="586105">
              <a:spcBef>
                <a:spcPts val="4100"/>
              </a:spcBef>
              <a:defRPr sz="3690"/>
            </a:pPr>
            <a:r>
              <a:t>回调函数</a:t>
            </a:r>
          </a:p>
          <a:p>
            <a:pPr marL="901700" lvl="1" indent="-450850" defTabSz="586105">
              <a:spcBef>
                <a:spcPts val="4100"/>
              </a:spcBef>
              <a:defRPr sz="3690"/>
            </a:pPr>
            <a:r>
              <a:t>多态</a:t>
            </a:r>
          </a:p>
          <a:p>
            <a:pPr marL="901700" lvl="1" indent="-450850" defTabSz="586105">
              <a:spcBef>
                <a:spcPts val="4100"/>
              </a:spcBef>
              <a:defRPr sz="3690"/>
            </a:pPr>
            <a:r>
              <a:t>闭包</a:t>
            </a:r>
          </a:p>
          <a:p>
            <a:pPr marL="901700" lvl="1" indent="-450850" defTabSz="586105">
              <a:spcBef>
                <a:spcPts val="4100"/>
              </a:spcBef>
              <a:defRPr sz="3690"/>
            </a:pPr>
            <a:r>
              <a:t>异步调用</a:t>
            </a:r>
          </a:p>
          <a:p>
            <a:pPr marL="901700" lvl="1" indent="-450850" defTabSz="586105">
              <a:spcBef>
                <a:spcPts val="4100"/>
              </a:spcBef>
              <a:defRPr sz="3690"/>
            </a:pPr>
            <a:r>
              <a:t>匿名函数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p>
            <a:r>
              <a:t>回调函数</a:t>
            </a:r>
          </a:p>
        </p:txBody>
      </p:sp>
      <p:sp>
        <p:nvSpPr>
          <p:cNvPr id="312" name="Shape 312"/>
          <p:cNvSpPr/>
          <p:nvPr>
            <p:ph type="body" sz="half" idx="1"/>
          </p:nvPr>
        </p:nvSpPr>
        <p:spPr>
          <a:xfrm>
            <a:off x="1689100" y="3238500"/>
            <a:ext cx="21005800" cy="4094328"/>
          </a:xfrm>
          <a:prstGeom prst="rect">
            <a:avLst/>
          </a:prstGeom>
        </p:spPr>
        <p:txBody>
          <a:bodyPr/>
          <a:lstStyle>
            <a:lvl1pPr marL="546100" indent="-546100" defTabSz="709930">
              <a:spcBef>
                <a:spcPts val="5000"/>
              </a:spcBef>
              <a:defRPr sz="4470"/>
            </a:lvl1pPr>
          </a:lstStyle>
          <a:p>
            <a:r>
              <a:t>回调函数是一个面向过程的概念，是代码执行过程的一种特殊流程。回调函数就是一个通过函数指针调用的函数。把函数的指针（地址）作为参数传递给另一个函数，当这个指针调用其所指向的函数时，就称这是回调函数。回调函数不是该函数的实现方直接调用，而是在特定的事件或条件发生时由另外的一方调用的，用于对该事件或条件进行响应。</a:t>
            </a:r>
          </a:p>
        </p:txBody>
      </p:sp>
      <p:pic>
        <p:nvPicPr>
          <p:cNvPr id="313" name="pasted-image.tiff"/>
          <p:cNvPicPr>
            <a:picLocks noChangeAspect="1"/>
          </p:cNvPicPr>
          <p:nvPr/>
        </p:nvPicPr>
        <p:blipFill>
          <a:blip r:embed="rId1"/>
          <a:stretch>
            <a:fillRect/>
          </a:stretch>
        </p:blipFill>
        <p:spPr>
          <a:xfrm>
            <a:off x="4876039" y="7474178"/>
            <a:ext cx="16644025" cy="567021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nvSpPr>
        <p:spPr>
          <a:xfrm>
            <a:off x="1804167" y="609599"/>
            <a:ext cx="15349729" cy="12496801"/>
          </a:xfrm>
          <a:prstGeom prst="rect">
            <a:avLst/>
          </a:prstGeom>
          <a:ln w="12700">
            <a:miter lim="400000"/>
          </a:ln>
        </p:spPr>
        <p:txBody>
          <a:bodyPr wrap="none" lIns="50800" tIns="50800" rIns="50800" bIns="50800" anchor="ctr">
            <a:spAutoFit/>
          </a:bodyPr>
          <a:lstStyle/>
          <a:p>
            <a:pPr algn="l">
              <a:defRPr sz="4000"/>
            </a:pPr>
            <a:r>
              <a:t>//回调函数</a:t>
            </a:r>
          </a:p>
          <a:p>
            <a:pPr algn="l">
              <a:defRPr sz="4000"/>
            </a:pPr>
            <a:r>
              <a:t>int SearchCondition(tLinkTableNode * pLinkTableNode, void * args)</a:t>
            </a:r>
          </a:p>
          <a:p>
            <a:pPr algn="l">
              <a:defRPr sz="4000"/>
            </a:pPr>
            <a:r>
              <a:t>{</a:t>
            </a:r>
          </a:p>
          <a:p>
            <a:pPr algn="l">
              <a:defRPr sz="4000"/>
            </a:pPr>
            <a:r>
              <a:t>    char * cmd = (char*) args;</a:t>
            </a:r>
          </a:p>
          <a:p>
            <a:pPr algn="l">
              <a:defRPr sz="4000"/>
            </a:pPr>
            <a:r>
              <a:t>    tDataNode * pNode = (tDataNode *)pLinkTableNode;</a:t>
            </a:r>
          </a:p>
          <a:p>
            <a:pPr algn="l">
              <a:defRPr sz="4000"/>
            </a:pPr>
            <a:r>
              <a:t>    if(strcmp(pNode-&gt;cmd, cmd) == 0)</a:t>
            </a:r>
          </a:p>
          <a:p>
            <a:pPr algn="l">
              <a:defRPr sz="4000"/>
            </a:pPr>
            <a:r>
              <a:t>    {</a:t>
            </a:r>
          </a:p>
          <a:p>
            <a:pPr algn="l">
              <a:defRPr sz="4000"/>
            </a:pPr>
            <a:r>
              <a:t>        return  SUCCESS;  </a:t>
            </a:r>
          </a:p>
          <a:p>
            <a:pPr algn="l">
              <a:defRPr sz="4000"/>
            </a:pPr>
            <a:r>
              <a:t>    }</a:t>
            </a:r>
          </a:p>
          <a:p>
            <a:pPr algn="l">
              <a:defRPr sz="4000"/>
            </a:pPr>
            <a:r>
              <a:t>    return FAILURE;	       </a:t>
            </a:r>
          </a:p>
          <a:p>
            <a:pPr algn="l">
              <a:defRPr sz="4000"/>
            </a:pPr>
            <a:r>
              <a:t>}</a:t>
            </a:r>
          </a:p>
          <a:p>
            <a:pPr algn="l">
              <a:defRPr sz="4000"/>
            </a:pPr>
          </a:p>
          <a:p>
            <a:pPr algn="l">
              <a:defRPr sz="4000"/>
            </a:pPr>
          </a:p>
          <a:p>
            <a:pPr algn="l">
              <a:defRPr sz="4000"/>
            </a:pPr>
            <a:r>
              <a:t>int main()</a:t>
            </a:r>
          </a:p>
          <a:p>
            <a:pPr algn="l">
              <a:defRPr sz="4000"/>
            </a:pPr>
            <a:r>
              <a:t>{</a:t>
            </a:r>
          </a:p>
          <a:p>
            <a:pPr algn="l">
              <a:defRPr sz="4000"/>
            </a:pPr>
            <a:r>
              <a:t>    ...</a:t>
            </a:r>
          </a:p>
          <a:p>
            <a:pPr algn="l">
              <a:defRPr sz="4000"/>
            </a:pPr>
            <a:r>
              <a:t>    //传递回调函数</a:t>
            </a:r>
          </a:p>
          <a:p>
            <a:pPr algn="l">
              <a:defRPr sz="4000"/>
            </a:pPr>
            <a:r>
              <a:t>    SearchLinkTableNode(head, SearchCondition, (void*)cmd);</a:t>
            </a:r>
          </a:p>
          <a:p>
            <a:pPr algn="l">
              <a:defRPr sz="4000"/>
            </a:pPr>
            <a:r>
              <a:t>    …</a:t>
            </a:r>
          </a:p>
          <a:p>
            <a:pPr algn="l">
              <a:defRPr sz="4000"/>
            </a:pPr>
            <a:r>
              <a:t>}</a:t>
            </a:r>
          </a:p>
        </p:txBody>
      </p:sp>
      <p:sp>
        <p:nvSpPr>
          <p:cNvPr id="316" name="Shape 316"/>
          <p:cNvSpPr/>
          <p:nvPr>
            <p:ph type="title"/>
          </p:nvPr>
        </p:nvSpPr>
        <p:spPr>
          <a:xfrm>
            <a:off x="4559769" y="5487401"/>
            <a:ext cx="21005801" cy="2286001"/>
          </a:xfrm>
          <a:prstGeom prst="rect">
            <a:avLst/>
          </a:prstGeom>
        </p:spPr>
        <p:txBody>
          <a:bodyPr/>
          <a:lstStyle/>
          <a:p>
            <a:r>
              <a:t>典型的回调函数用法举例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r>
              <a:t>调用回调函数</a:t>
            </a:r>
          </a:p>
        </p:txBody>
      </p:sp>
      <p:sp>
        <p:nvSpPr>
          <p:cNvPr id="319" name="Shape 319"/>
          <p:cNvSpPr/>
          <p:nvPr/>
        </p:nvSpPr>
        <p:spPr>
          <a:xfrm>
            <a:off x="2261506" y="3752850"/>
            <a:ext cx="20293609" cy="8191501"/>
          </a:xfrm>
          <a:prstGeom prst="rect">
            <a:avLst/>
          </a:prstGeom>
          <a:ln w="12700">
            <a:miter lim="400000"/>
          </a:ln>
        </p:spPr>
        <p:txBody>
          <a:bodyPr wrap="none" lIns="50800" tIns="50800" rIns="50800" bIns="50800" anchor="ctr">
            <a:spAutoFit/>
          </a:bodyPr>
          <a:lstStyle/>
          <a:p>
            <a:pPr algn="l" defTabSz="457200">
              <a:defRPr sz="3000">
                <a:latin typeface="Menlo"/>
                <a:ea typeface="Menlo"/>
                <a:cs typeface="Menlo"/>
                <a:sym typeface="Menlo"/>
              </a:defRPr>
            </a:pPr>
          </a:p>
          <a:p>
            <a:pPr algn="l" defTabSz="457200">
              <a:defRPr sz="3000">
                <a:latin typeface="Menlo"/>
                <a:ea typeface="Menlo"/>
                <a:cs typeface="Menlo"/>
                <a:sym typeface="Menlo"/>
              </a:defRPr>
            </a:pPr>
            <a:r>
              <a:t>//执行回调函数</a:t>
            </a:r>
          </a:p>
          <a:p>
            <a:pPr algn="l" defTabSz="457200">
              <a:defRPr sz="3000">
                <a:latin typeface="Menlo"/>
                <a:ea typeface="Menlo"/>
                <a:cs typeface="Menlo"/>
                <a:sym typeface="Menlo"/>
              </a:defRPr>
            </a:pPr>
            <a:r>
              <a:t>tLinkTableNode * SearchLinkTableNode(tLinkTable *pLinkTable, </a:t>
            </a:r>
          </a:p>
          <a:p>
            <a:pPr lvl="8" algn="l" defTabSz="457200">
              <a:defRPr sz="3000">
                <a:latin typeface="Menlo"/>
                <a:ea typeface="Menlo"/>
                <a:cs typeface="Menlo"/>
                <a:sym typeface="Menlo"/>
              </a:defRPr>
            </a:pPr>
            <a:r>
              <a:t>                             int Conditon(tLinkTableNode * pNode, void * args), </a:t>
            </a:r>
          </a:p>
          <a:p>
            <a:pPr lvl="8" algn="l" defTabSz="457200">
              <a:defRPr sz="3000">
                <a:latin typeface="Menlo"/>
                <a:ea typeface="Menlo"/>
                <a:cs typeface="Menlo"/>
                <a:sym typeface="Menlo"/>
              </a:defRPr>
            </a:pPr>
            <a:r>
              <a:t>                             void * args)</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tLinkTableNode * pNode = pLinkTable-&gt;pHead;</a:t>
            </a:r>
          </a:p>
          <a:p>
            <a:pPr algn="l" defTabSz="457200">
              <a:defRPr sz="3000">
                <a:latin typeface="Menlo"/>
                <a:ea typeface="Menlo"/>
                <a:cs typeface="Menlo"/>
                <a:sym typeface="Menlo"/>
              </a:defRPr>
            </a:pPr>
            <a:r>
              <a:t>    while(pNode != NULL)</a:t>
            </a:r>
          </a:p>
          <a:p>
            <a:pPr algn="l" defTabSz="457200">
              <a:defRPr sz="3000">
                <a:latin typeface="Menlo"/>
                <a:ea typeface="Menlo"/>
                <a:cs typeface="Menlo"/>
                <a:sym typeface="Menlo"/>
              </a:defRPr>
            </a:pPr>
            <a:r>
              <a:t>    {    </a:t>
            </a:r>
          </a:p>
          <a:p>
            <a:pPr algn="l" defTabSz="457200">
              <a:defRPr sz="3000">
                <a:latin typeface="Menlo"/>
                <a:ea typeface="Menlo"/>
                <a:cs typeface="Menlo"/>
                <a:sym typeface="Menlo"/>
              </a:defRPr>
            </a:pPr>
            <a:r>
              <a:t>        if(Conditon(pNode, args) == SUCCESS)</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return pNode;				    </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pNode = pNode-&gt;pNext;</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return NULL;</a:t>
            </a:r>
          </a:p>
          <a:p>
            <a:pPr algn="l" defTabSz="457200">
              <a:defRPr sz="3000">
                <a:latin typeface="Menlo"/>
                <a:ea typeface="Menlo"/>
                <a:cs typeface="Menlo"/>
                <a:sym typeface="Menlo"/>
              </a:defRPr>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r>
              <a:t>多态</a:t>
            </a:r>
          </a:p>
        </p:txBody>
      </p:sp>
      <p:sp>
        <p:nvSpPr>
          <p:cNvPr id="322" name="Shape 322"/>
          <p:cNvSpPr/>
          <p:nvPr>
            <p:ph type="body" idx="1"/>
          </p:nvPr>
        </p:nvSpPr>
        <p:spPr>
          <a:prstGeom prst="rect">
            <a:avLst/>
          </a:prstGeom>
        </p:spPr>
        <p:txBody>
          <a:bodyPr/>
          <a:lstStyle/>
          <a:p>
            <a:pPr marL="520700" indent="-520700" defTabSz="676910">
              <a:spcBef>
                <a:spcPts val="4800"/>
              </a:spcBef>
              <a:defRPr sz="4265"/>
            </a:pPr>
            <a:r>
              <a:t>“面向对象”范式仅仅告诉开发者在需求语句中寻找“名词 ”，并将这些名词构造成程序中的对象。在这种范式中“封装”仅仅被定义为“数据隐藏”，“对象 ”也只是被定义为“包含数据及访问这些数据的东西”。其实面向对象的真正威力不是继承而是“行为封装”，而继承的最典型用法在多态机制的实现上。</a:t>
            </a:r>
          </a:p>
          <a:p>
            <a:pPr marL="520700" indent="-520700" defTabSz="676910">
              <a:spcBef>
                <a:spcPts val="4800"/>
              </a:spcBef>
              <a:defRPr sz="4265"/>
            </a:pPr>
            <a:r>
              <a:t>多态（Polymorphism）按字面的意思就是“多种状态”。在面向对象语言中，接口的多种不同的实现方式即为多态。多态是实例化变量可以指向不同的实例对象，这样同一个实例化变量在不同的实例对象上下文环境中执行不同的代码表现出不同的行为状态，而通过实例化变量调用实例对象的方法的那一块代码却是完全相同的，这就顾名思义，同一段代码执行时却表现出不同的行为状态，因而叫多态。简单的说，可以理解为允许将不同的子类类型的对象动态赋值给父类类型的变量，通过父类的变量调用方法在执行时实际执行的可能是不同的子类对象方法，因而表现出不同的执行效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p:nvPr>
            <p:ph type="title"/>
          </p:nvPr>
        </p:nvSpPr>
        <p:spPr>
          <a:xfrm>
            <a:off x="-1460500" y="469900"/>
            <a:ext cx="21005800" cy="2286000"/>
          </a:xfrm>
          <a:prstGeom prst="rect">
            <a:avLst/>
          </a:prstGeom>
        </p:spPr>
        <p:txBody>
          <a:bodyPr/>
          <a:lstStyle/>
          <a:p>
            <a:r>
              <a:t>多态举例</a:t>
            </a:r>
          </a:p>
        </p:txBody>
      </p:sp>
      <p:sp>
        <p:nvSpPr>
          <p:cNvPr id="325" name="Shape 325"/>
          <p:cNvSpPr/>
          <p:nvPr/>
        </p:nvSpPr>
        <p:spPr>
          <a:xfrm>
            <a:off x="1198244" y="101600"/>
            <a:ext cx="8779511" cy="14579601"/>
          </a:xfrm>
          <a:prstGeom prst="rect">
            <a:avLst/>
          </a:prstGeom>
          <a:ln w="12700">
            <a:miter lim="400000"/>
          </a:ln>
        </p:spPr>
        <p:txBody>
          <a:bodyPr wrap="none" lIns="50800" tIns="50800" rIns="50800" bIns="50800" anchor="ctr">
            <a:spAutoFit/>
          </a:bodyPr>
          <a:lstStyle/>
          <a:p>
            <a:pPr algn="l"/>
            <a:r>
              <a:t>class A</a:t>
            </a:r>
          </a:p>
          <a:p>
            <a:pPr algn="l"/>
            <a:r>
              <a:t>{</a:t>
            </a:r>
          </a:p>
          <a:p>
            <a:pPr algn="l"/>
            <a:r>
              <a:t>public:</a:t>
            </a:r>
          </a:p>
          <a:p>
            <a:pPr algn="l"/>
            <a:r>
              <a:t>    A(){}</a:t>
            </a:r>
          </a:p>
          <a:p>
            <a:pPr algn="l"/>
            <a:r>
              <a:t>    virtual void foo()</a:t>
            </a:r>
          </a:p>
          <a:p>
            <a:pPr algn="l"/>
            <a:r>
              <a:t>    {</a:t>
            </a:r>
          </a:p>
          <a:p>
            <a:pPr algn="l"/>
            <a:r>
              <a:t>        cout&lt;&lt;"This is A."&lt;&lt;endl;</a:t>
            </a:r>
          </a:p>
          <a:p>
            <a:pPr algn="l"/>
            <a:r>
              <a:t>    }</a:t>
            </a:r>
          </a:p>
          <a:p>
            <a:pPr algn="l"/>
            <a:r>
              <a:t>};</a:t>
            </a:r>
          </a:p>
          <a:p>
            <a:pPr algn="l"/>
            <a:r>
              <a:t> </a:t>
            </a:r>
          </a:p>
          <a:p>
            <a:pPr algn="l"/>
            <a:r>
              <a:t>class B: public A</a:t>
            </a:r>
          </a:p>
          <a:p>
            <a:pPr algn="l"/>
            <a:r>
              <a:t>{</a:t>
            </a:r>
          </a:p>
          <a:p>
            <a:pPr algn="l"/>
            <a:r>
              <a:t>public:</a:t>
            </a:r>
          </a:p>
          <a:p>
            <a:pPr algn="l"/>
            <a:r>
              <a:t>    B(){}</a:t>
            </a:r>
          </a:p>
          <a:p>
            <a:pPr algn="l"/>
            <a:r>
              <a:t>    void foo()</a:t>
            </a:r>
          </a:p>
          <a:p>
            <a:pPr algn="l"/>
            <a:r>
              <a:t>    {</a:t>
            </a:r>
          </a:p>
          <a:p>
            <a:pPr algn="l"/>
            <a:r>
              <a:t>        cout&lt;&lt;"This is B."&lt;&lt;endl;</a:t>
            </a:r>
          </a:p>
          <a:p>
            <a:pPr algn="l"/>
            <a:r>
              <a:t>    }</a:t>
            </a:r>
          </a:p>
          <a:p>
            <a:pPr algn="l"/>
            <a:r>
              <a:t>};</a:t>
            </a:r>
          </a:p>
        </p:txBody>
      </p:sp>
      <p:sp>
        <p:nvSpPr>
          <p:cNvPr id="326" name="Shape 326"/>
          <p:cNvSpPr/>
          <p:nvPr/>
        </p:nvSpPr>
        <p:spPr>
          <a:xfrm>
            <a:off x="14027641" y="177800"/>
            <a:ext cx="8814436" cy="15341601"/>
          </a:xfrm>
          <a:prstGeom prst="rect">
            <a:avLst/>
          </a:prstGeom>
          <a:ln w="12700">
            <a:miter lim="400000"/>
          </a:ln>
        </p:spPr>
        <p:txBody>
          <a:bodyPr wrap="none" lIns="50800" tIns="50800" rIns="50800" bIns="50800" anchor="ctr">
            <a:spAutoFit/>
          </a:bodyPr>
          <a:lstStyle/>
          <a:p>
            <a:pPr algn="l"/>
            <a:r>
              <a:t>class C: public A</a:t>
            </a:r>
          </a:p>
          <a:p>
            <a:pPr algn="l"/>
            <a:r>
              <a:t>{</a:t>
            </a:r>
          </a:p>
          <a:p>
            <a:pPr algn="l"/>
            <a:r>
              <a:t>public:</a:t>
            </a:r>
          </a:p>
          <a:p>
            <a:pPr algn="l"/>
            <a:r>
              <a:t>    C(){}</a:t>
            </a:r>
          </a:p>
          <a:p>
            <a:pPr algn="l"/>
            <a:r>
              <a:t>    void foo()</a:t>
            </a:r>
          </a:p>
          <a:p>
            <a:pPr algn="l"/>
            <a:r>
              <a:t>    {</a:t>
            </a:r>
          </a:p>
          <a:p>
            <a:pPr algn="l"/>
            <a:r>
              <a:t>        cout&lt;&lt;"This is C."&lt;&lt;endl;</a:t>
            </a:r>
          </a:p>
          <a:p>
            <a:pPr algn="l"/>
            <a:r>
              <a:t>    }</a:t>
            </a:r>
          </a:p>
          <a:p>
            <a:pPr algn="l"/>
            <a:r>
              <a:t>};</a:t>
            </a:r>
          </a:p>
          <a:p>
            <a:pPr algn="l"/>
          </a:p>
          <a:p>
            <a:pPr algn="l"/>
            <a:r>
              <a:t>int main(int argc, char *argv[])</a:t>
            </a:r>
          </a:p>
          <a:p>
            <a:pPr algn="l"/>
            <a:r>
              <a:t>{</a:t>
            </a:r>
          </a:p>
          <a:p>
            <a:pPr algn="l"/>
            <a:r>
              <a:t>    A *a = new B();</a:t>
            </a:r>
          </a:p>
          <a:p>
            <a:pPr algn="l"/>
            <a:r>
              <a:t>    a-&gt;foo(); //34</a:t>
            </a:r>
          </a:p>
          <a:p>
            <a:pPr algn="l"/>
          </a:p>
          <a:p>
            <a:pPr algn="l"/>
            <a:r>
              <a:t>    a = new C();</a:t>
            </a:r>
          </a:p>
          <a:p>
            <a:pPr algn="l"/>
            <a:r>
              <a:t>    a-&gt;foo();//37</a:t>
            </a:r>
          </a:p>
          <a:p>
            <a:pPr algn="l"/>
          </a:p>
          <a:p>
            <a:pPr algn="l"/>
            <a:r>
              <a:t>    return 0;</a:t>
            </a:r>
          </a:p>
          <a:p>
            <a:pPr algn="l"/>
            <a:r>
              <a:t>}</a:t>
            </a:r>
          </a:p>
        </p:txBody>
      </p:sp>
      <p:sp>
        <p:nvSpPr>
          <p:cNvPr id="327" name="Shape 327"/>
          <p:cNvSpPr/>
          <p:nvPr/>
        </p:nvSpPr>
        <p:spPr>
          <a:xfrm>
            <a:off x="6568557" y="6045199"/>
            <a:ext cx="6862427" cy="5435601"/>
          </a:xfrm>
          <a:prstGeom prst="rect">
            <a:avLst/>
          </a:prstGeom>
          <a:ln w="12700">
            <a:miter lim="400000"/>
          </a:ln>
        </p:spPr>
        <p:txBody>
          <a:bodyPr lIns="50800" tIns="50800" rIns="50800" bIns="50800" anchor="ctr">
            <a:spAutoFit/>
          </a:bodyPr>
          <a:lstStyle/>
          <a:p>
            <a:pPr algn="l"/>
            <a:r>
              <a:t>显然34行和37行两句代码都是a-&gt;foo()，代码完全相同，执行效果却不同，这就是多态。</a:t>
            </a:r>
          </a:p>
          <a:p>
            <a:pPr algn="l"/>
            <a:r>
              <a:t>多态是设计模式中非常常用的关键机制。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p:nvPr>
            <p:ph type="title"/>
          </p:nvPr>
        </p:nvSpPr>
        <p:spPr>
          <a:prstGeom prst="rect">
            <a:avLst/>
          </a:prstGeom>
        </p:spPr>
        <p:txBody>
          <a:bodyPr/>
          <a:lstStyle/>
          <a:p>
            <a:r>
              <a:t>闭包</a:t>
            </a:r>
          </a:p>
        </p:txBody>
      </p:sp>
      <p:sp>
        <p:nvSpPr>
          <p:cNvPr id="330" name="Shape 330"/>
          <p:cNvSpPr/>
          <p:nvPr>
            <p:ph type="body" sz="half" idx="1"/>
          </p:nvPr>
        </p:nvSpPr>
        <p:spPr>
          <a:xfrm>
            <a:off x="1689100" y="3238500"/>
            <a:ext cx="13394433" cy="9207500"/>
          </a:xfrm>
          <a:prstGeom prst="rect">
            <a:avLst/>
          </a:prstGeom>
        </p:spPr>
        <p:txBody>
          <a:bodyPr/>
          <a:lstStyle/>
          <a:p>
            <a:pPr marL="577850" indent="-577850" defTabSz="751205">
              <a:spcBef>
                <a:spcPts val="5300"/>
              </a:spcBef>
              <a:defRPr sz="4730"/>
            </a:pPr>
            <a:r>
              <a:t>闭包是变量作用域的一种特殊情形，一般用在将函数作为返回值时，该函数执行所需的上下文环境也作为返回的函数对象的一部分，这样该函数对象就是一个闭包。</a:t>
            </a:r>
          </a:p>
          <a:p>
            <a:pPr marL="577850" indent="-577850" defTabSz="751205">
              <a:spcBef>
                <a:spcPts val="5300"/>
              </a:spcBef>
              <a:defRPr sz="4730"/>
            </a:pPr>
            <a:r>
              <a:t>更严谨的定义是，函数和对其周围状态（lexical environment，词法环境）的引用捆绑在一起构成闭包（closure）。也就是说，闭包可以让你从内部函数访问外部函数作用域。在JavaScript中，每当函数被创建，就会在函数生成时生成闭包。</a:t>
            </a:r>
          </a:p>
        </p:txBody>
      </p:sp>
      <p:sp>
        <p:nvSpPr>
          <p:cNvPr id="331" name="Shape 331"/>
          <p:cNvSpPr/>
          <p:nvPr/>
        </p:nvSpPr>
        <p:spPr>
          <a:xfrm>
            <a:off x="15553055" y="3549650"/>
            <a:ext cx="7806691" cy="7721601"/>
          </a:xfrm>
          <a:prstGeom prst="rect">
            <a:avLst/>
          </a:prstGeom>
          <a:ln w="12700">
            <a:miter lim="400000"/>
          </a:ln>
        </p:spPr>
        <p:txBody>
          <a:bodyPr wrap="none" lIns="50800" tIns="50800" rIns="50800" bIns="50800" anchor="ctr">
            <a:spAutoFit/>
          </a:bodyPr>
          <a:lstStyle/>
          <a:p>
            <a:pPr algn="l"/>
            <a:r>
              <a:t>function makeFunc() {</a:t>
            </a:r>
          </a:p>
          <a:p>
            <a:pPr algn="l"/>
            <a:r>
              <a:t>    var name = "Mozilla";</a:t>
            </a:r>
          </a:p>
          <a:p>
            <a:pPr algn="l"/>
            <a:r>
              <a:t>    function displayName() {</a:t>
            </a:r>
          </a:p>
          <a:p>
            <a:pPr algn="l"/>
            <a:r>
              <a:t>        alert(name);</a:t>
            </a:r>
          </a:p>
          <a:p>
            <a:pPr algn="l"/>
            <a:r>
              <a:t>    }</a:t>
            </a:r>
          </a:p>
          <a:p>
            <a:pPr algn="l"/>
            <a:r>
              <a:t>    return displayName;</a:t>
            </a:r>
          </a:p>
          <a:p>
            <a:pPr algn="l"/>
            <a:r>
              <a:t>}</a:t>
            </a:r>
          </a:p>
          <a:p>
            <a:pPr algn="l"/>
          </a:p>
          <a:p>
            <a:pPr algn="l"/>
            <a:r>
              <a:t>var myFunc = makeFunc();</a:t>
            </a:r>
          </a:p>
          <a:p>
            <a:pPr algn="l"/>
            <a:r>
              <a:t>myFunc();</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p:nvPr>
            <p:ph type="title"/>
          </p:nvPr>
        </p:nvSpPr>
        <p:spPr>
          <a:prstGeom prst="rect">
            <a:avLst/>
          </a:prstGeom>
        </p:spPr>
        <p:txBody>
          <a:bodyPr/>
          <a:lstStyle/>
          <a:p>
            <a:r>
              <a:t>异步调用</a:t>
            </a:r>
          </a:p>
        </p:txBody>
      </p:sp>
      <p:sp>
        <p:nvSpPr>
          <p:cNvPr id="334" name="Shape 334"/>
          <p:cNvSpPr/>
          <p:nvPr>
            <p:ph type="body" idx="1"/>
          </p:nvPr>
        </p:nvSpPr>
        <p:spPr>
          <a:prstGeom prst="rect">
            <a:avLst/>
          </a:prstGeom>
        </p:spPr>
        <p:txBody>
          <a:bodyPr/>
          <a:lstStyle/>
          <a:p>
            <a:r>
              <a:t>Promise对象可以将异步调用以同步调用的流程表达出来，避免了通过嵌套回调函数实现异步调用。</a:t>
            </a:r>
          </a:p>
          <a:p>
            <a:r>
              <a:t>ES6原生提供了Promise对象。所谓Promise对象，就是代表了未来某个将要发生的事件，通常是一个异步操作。Promise对象提供了一整套完整的接口，使得可以更加容易地控制异步调用。</a:t>
            </a:r>
          </a:p>
          <a:p>
            <a:r>
              <a:t>ES6的Promise对象是一个构造函数，用来生成Promise实例。下面是Promise对象的基本用法。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p>
            <a:r>
              <a:t>Promise对象的基本用法</a:t>
            </a:r>
          </a:p>
        </p:txBody>
      </p:sp>
      <p:sp>
        <p:nvSpPr>
          <p:cNvPr id="337" name="Shape 337"/>
          <p:cNvSpPr/>
          <p:nvPr>
            <p:ph type="body" sz="quarter" idx="1"/>
          </p:nvPr>
        </p:nvSpPr>
        <p:spPr>
          <a:xfrm>
            <a:off x="1689100" y="3238500"/>
            <a:ext cx="5901489" cy="9207500"/>
          </a:xfrm>
          <a:prstGeom prst="rect">
            <a:avLst/>
          </a:prstGeom>
        </p:spPr>
        <p:txBody>
          <a:bodyPr/>
          <a:lstStyle>
            <a:lvl1pPr marL="565150" indent="-565150" defTabSz="734695">
              <a:spcBef>
                <a:spcPts val="5200"/>
              </a:spcBef>
              <a:defRPr sz="4630"/>
            </a:lvl1pPr>
          </a:lstStyle>
          <a:p>
            <a:r>
              <a:t>Promise对象实际上是对回调函数机制的封装，也就是通过then方法定义的函数与resolve/reject函数绑定，简化了回调函数传入的接口实现，在逻辑上也更加通顺，看起来像是个同步接口。</a:t>
            </a:r>
          </a:p>
        </p:txBody>
      </p:sp>
      <p:sp>
        <p:nvSpPr>
          <p:cNvPr id="338" name="Shape 338"/>
          <p:cNvSpPr/>
          <p:nvPr/>
        </p:nvSpPr>
        <p:spPr>
          <a:xfrm>
            <a:off x="8250872" y="2774949"/>
            <a:ext cx="15095856" cy="10134601"/>
          </a:xfrm>
          <a:prstGeom prst="rect">
            <a:avLst/>
          </a:prstGeom>
          <a:ln w="12700">
            <a:miter lim="400000"/>
          </a:ln>
        </p:spPr>
        <p:txBody>
          <a:bodyPr wrap="none" lIns="50800" tIns="50800" rIns="50800" bIns="50800" anchor="ctr">
            <a:spAutoFit/>
          </a:bodyPr>
          <a:lstStyle/>
          <a:p>
            <a:pPr algn="l"/>
            <a:r>
              <a:t>var promise = new Promise(function(resolve, reject) {</a:t>
            </a:r>
          </a:p>
          <a:p>
            <a:pPr algn="l"/>
            <a:r>
              <a:t>  if (/* 异步操作成功 */){</a:t>
            </a:r>
          </a:p>
          <a:p>
            <a:pPr algn="l"/>
            <a:r>
              <a:t>    resolve(value);</a:t>
            </a:r>
          </a:p>
          <a:p>
            <a:pPr algn="l"/>
            <a:r>
              <a:t>  } else {</a:t>
            </a:r>
          </a:p>
          <a:p>
            <a:pPr algn="l"/>
            <a:r>
              <a:t>    reject(error);</a:t>
            </a:r>
          </a:p>
          <a:p>
            <a:pPr algn="l"/>
            <a:r>
              <a:t>  }</a:t>
            </a:r>
          </a:p>
          <a:p>
            <a:pPr algn="l"/>
            <a:r>
              <a:t>});</a:t>
            </a:r>
          </a:p>
          <a:p>
            <a:pPr algn="l"/>
          </a:p>
          <a:p>
            <a:pPr algn="l"/>
            <a:r>
              <a:t>promise.then(function(value) { // resolve(value)</a:t>
            </a:r>
          </a:p>
          <a:p>
            <a:pPr algn="l"/>
            <a:r>
              <a:t>  // success</a:t>
            </a:r>
          </a:p>
          <a:p>
            <a:pPr algn="l"/>
            <a:r>
              <a:t>}, function(value) { // reject(error)</a:t>
            </a:r>
          </a:p>
          <a:p>
            <a:pPr algn="l"/>
            <a:r>
              <a:t>  // failure</a:t>
            </a:r>
          </a:p>
          <a:p>
            <a:pPr algn="l"/>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p:nvPr>
            <p:ph type="title"/>
          </p:nvPr>
        </p:nvSpPr>
        <p:spPr>
          <a:prstGeom prst="rect">
            <a:avLst/>
          </a:prstGeom>
        </p:spPr>
        <p:txBody>
          <a:bodyPr/>
          <a:lstStyle/>
          <a:p>
            <a:r>
              <a:t>对象（Object）</a:t>
            </a:r>
          </a:p>
        </p:txBody>
      </p:sp>
      <p:sp>
        <p:nvSpPr>
          <p:cNvPr id="158" name="Shape 158"/>
          <p:cNvSpPr/>
          <p:nvPr>
            <p:ph type="body" sz="half" idx="1"/>
          </p:nvPr>
        </p:nvSpPr>
        <p:spPr>
          <a:xfrm>
            <a:off x="1689100" y="3238500"/>
            <a:ext cx="21005800" cy="3741528"/>
          </a:xfrm>
          <a:prstGeom prst="rect">
            <a:avLst/>
          </a:prstGeom>
        </p:spPr>
        <p:txBody>
          <a:bodyPr/>
          <a:lstStyle/>
          <a:p>
            <a:pPr marL="501650" indent="-501650" defTabSz="652145">
              <a:spcBef>
                <a:spcPts val="4600"/>
              </a:spcBef>
              <a:defRPr sz="4110"/>
            </a:pPr>
            <a:r>
              <a:t>一个对象作为某个类的实例，是属性和方法的集合。对象和属性之间有依附关系，属性用来描述对象或存储对象的状态信息，属性也可以是一个对象。对象能够独立存在，对象的创建和销毁显式地或隐式地对应着构造方法（constructor）和析构方法(destructor) ，。</a:t>
            </a:r>
          </a:p>
          <a:p>
            <a:pPr marL="501650" indent="-501650" defTabSz="652145">
              <a:spcBef>
                <a:spcPts val="4600"/>
              </a:spcBef>
              <a:defRPr sz="4110"/>
            </a:pPr>
            <a:r>
              <a:t>面向对象是一种对软件抽象封装的方法</a:t>
            </a:r>
          </a:p>
        </p:txBody>
      </p:sp>
      <p:pic>
        <p:nvPicPr>
          <p:cNvPr id="159" name="pasted-image.tiff"/>
          <p:cNvPicPr>
            <a:picLocks noChangeAspect="1"/>
          </p:cNvPicPr>
          <p:nvPr/>
        </p:nvPicPr>
        <p:blipFill>
          <a:blip r:embed="rId1"/>
          <a:stretch>
            <a:fillRect/>
          </a:stretch>
        </p:blipFill>
        <p:spPr>
          <a:xfrm>
            <a:off x="4096538" y="6980027"/>
            <a:ext cx="16190924" cy="606029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Promise</a:t>
            </a:r>
            <a:r>
              <a:rPr lang="zh-CN" altLang="en-US"/>
              <a:t>对象使用举例</a:t>
            </a:r>
            <a:endParaRPr lang="zh-CN" altLang="en-US"/>
          </a:p>
        </p:txBody>
      </p:sp>
      <p:sp>
        <p:nvSpPr>
          <p:cNvPr id="3" name="文本占位符 2"/>
          <p:cNvSpPr/>
          <p:nvPr>
            <p:ph type="body" idx="1"/>
          </p:nvPr>
        </p:nvSpPr>
        <p:spPr>
          <a:xfrm>
            <a:off x="1689100" y="3238500"/>
            <a:ext cx="8871585" cy="9207500"/>
          </a:xfrm>
        </p:spPr>
        <p:txBody>
          <a:bodyPr>
            <a:normAutofit fontScale="90000" lnSpcReduction="20000"/>
          </a:bodyPr>
          <a:p>
            <a:r>
              <a:rPr lang="en-US" altLang="zh-CN"/>
              <a:t>Promise</a:t>
            </a:r>
            <a:r>
              <a:rPr lang="zh-CN" altLang="en-US"/>
              <a:t>代表一个可能还未完成但最终会得到结果的操作，提供统一的接口处理成功（</a:t>
            </a:r>
            <a:r>
              <a:rPr lang="en-US" altLang="zh-CN"/>
              <a:t>resolve</a:t>
            </a:r>
            <a:r>
              <a:rPr lang="zh-CN" altLang="en-US"/>
              <a:t>）或失败（</a:t>
            </a:r>
            <a:r>
              <a:rPr lang="en-US" altLang="zh-CN"/>
              <a:t>reject</a:t>
            </a:r>
            <a:r>
              <a:rPr lang="zh-CN" altLang="en-US"/>
              <a:t>）。</a:t>
            </a:r>
            <a:endParaRPr lang="zh-CN" altLang="en-US"/>
          </a:p>
          <a:p>
            <a:r>
              <a:rPr lang="zh-CN" altLang="en-US"/>
              <a:t>通过</a:t>
            </a:r>
            <a:r>
              <a:rPr lang="en-US" altLang="zh-CN"/>
              <a:t>.then()</a:t>
            </a:r>
            <a:r>
              <a:rPr lang="zh-CN" altLang="en-US"/>
              <a:t>实现链式调用，将多个异步操作串联，避免</a:t>
            </a:r>
            <a:r>
              <a:rPr lang="en-US" altLang="zh-CN"/>
              <a:t>“</a:t>
            </a:r>
            <a:r>
              <a:rPr lang="zh-CN" altLang="en-US"/>
              <a:t>回调地狱</a:t>
            </a:r>
            <a:r>
              <a:rPr lang="en-US" altLang="zh-CN"/>
              <a:t>”</a:t>
            </a:r>
            <a:r>
              <a:rPr lang="zh-CN" altLang="en-US"/>
              <a:t>，提升代码可读性。</a:t>
            </a:r>
            <a:endParaRPr lang="zh-CN" altLang="en-US"/>
          </a:p>
          <a:p>
            <a:r>
              <a:rPr lang="en-US" altLang="zh-CN"/>
              <a:t>Promise</a:t>
            </a:r>
            <a:r>
              <a:rPr lang="zh-CN" altLang="en-US"/>
              <a:t>对象具有三种状态：</a:t>
            </a:r>
            <a:r>
              <a:rPr lang="en-US" altLang="zh-CN"/>
              <a:t>Pending</a:t>
            </a:r>
            <a:r>
              <a:rPr lang="zh-CN" altLang="en-US"/>
              <a:t>（进行中）、</a:t>
            </a:r>
            <a:r>
              <a:rPr lang="en-US" altLang="zh-CN"/>
              <a:t>Fulfilled</a:t>
            </a:r>
            <a:r>
              <a:rPr lang="zh-CN" altLang="en-US"/>
              <a:t>（已成功）</a:t>
            </a:r>
            <a:r>
              <a:rPr lang="en-US" altLang="zh-CN"/>
              <a:t> </a:t>
            </a:r>
            <a:r>
              <a:rPr lang="zh-CN" altLang="en-US"/>
              <a:t>和</a:t>
            </a:r>
            <a:r>
              <a:rPr lang="en-US" altLang="zh-CN"/>
              <a:t> Rejected</a:t>
            </a:r>
            <a:r>
              <a:rPr lang="zh-CN" altLang="en-US"/>
              <a:t>（已失败）。这些状态由</a:t>
            </a:r>
            <a:r>
              <a:rPr lang="en-US" altLang="zh-CN"/>
              <a:t>Promise</a:t>
            </a:r>
            <a:r>
              <a:rPr lang="zh-CN" altLang="en-US"/>
              <a:t>自动管理，开发者无需手动干预。</a:t>
            </a:r>
            <a:endParaRPr lang="zh-CN" altLang="en-US"/>
          </a:p>
        </p:txBody>
      </p:sp>
      <p:sp>
        <p:nvSpPr>
          <p:cNvPr id="4" name="文本框 3"/>
          <p:cNvSpPr txBox="1"/>
          <p:nvPr/>
        </p:nvSpPr>
        <p:spPr>
          <a:xfrm>
            <a:off x="11176000" y="3041650"/>
            <a:ext cx="11140440" cy="10617200"/>
          </a:xfrm>
          <a:prstGeom prst="rect">
            <a:avLst/>
          </a:prstGeom>
        </p:spPr>
        <p:txBody>
          <a:bodyPr wrap="square">
            <a:spAutoFit/>
          </a:bodyPr>
          <a:p>
            <a:pPr algn="l" eaLnBrk="1"/>
            <a:r>
              <a:rPr lang="en-US" altLang="zh-CN" sz="3600">
                <a:solidFill>
                  <a:srgbClr val="000000"/>
                </a:solidFill>
                <a:uFillTx/>
              </a:rPr>
              <a:t>const promise = new Promise((resolve, reject) =&gt; {</a:t>
            </a:r>
            <a:endParaRPr lang="en-US" altLang="zh-CN" sz="3600">
              <a:solidFill>
                <a:srgbClr val="000000"/>
              </a:solidFill>
              <a:uFillTx/>
            </a:endParaRPr>
          </a:p>
          <a:p>
            <a:pPr algn="l" eaLnBrk="1"/>
            <a:r>
              <a:rPr lang="en-US" altLang="zh-CN" sz="3600">
                <a:solidFill>
                  <a:srgbClr val="000000"/>
                </a:solidFill>
                <a:uFillTx/>
              </a:rPr>
              <a:t>  // </a:t>
            </a:r>
            <a:r>
              <a:rPr lang="zh-CN" altLang="en-US" sz="3600">
                <a:solidFill>
                  <a:srgbClr val="000000"/>
                </a:solidFill>
                <a:uFillTx/>
              </a:rPr>
              <a:t>模拟异步操作，比如网络请求</a:t>
            </a:r>
            <a:endParaRPr lang="zh-CN" altLang="en-US" sz="3600">
              <a:solidFill>
                <a:srgbClr val="000000"/>
              </a:solidFill>
              <a:uFillTx/>
            </a:endParaRPr>
          </a:p>
          <a:p>
            <a:pPr algn="l" eaLnBrk="1"/>
            <a:r>
              <a:rPr lang="en-US" altLang="zh-CN" sz="3600">
                <a:solidFill>
                  <a:srgbClr val="000000"/>
                </a:solidFill>
                <a:uFillTx/>
              </a:rPr>
              <a:t>  setTimeout(() =&gt; {</a:t>
            </a:r>
            <a:endParaRPr lang="en-US" altLang="zh-CN" sz="3600">
              <a:solidFill>
                <a:srgbClr val="000000"/>
              </a:solidFill>
              <a:uFillTx/>
            </a:endParaRPr>
          </a:p>
          <a:p>
            <a:pPr algn="l" eaLnBrk="1"/>
            <a:r>
              <a:rPr lang="en-US" altLang="zh-CN" sz="3600">
                <a:solidFill>
                  <a:srgbClr val="000000"/>
                </a:solidFill>
                <a:uFillTx/>
              </a:rPr>
              <a:t>    const success = true; // </a:t>
            </a:r>
            <a:r>
              <a:rPr lang="zh-CN" altLang="en-US" sz="3600">
                <a:solidFill>
                  <a:srgbClr val="000000"/>
                </a:solidFill>
                <a:uFillTx/>
              </a:rPr>
              <a:t>改为</a:t>
            </a:r>
            <a:r>
              <a:rPr lang="en-US" altLang="zh-CN" sz="3600">
                <a:solidFill>
                  <a:srgbClr val="000000"/>
                </a:solidFill>
                <a:uFillTx/>
              </a:rPr>
              <a:t> false </a:t>
            </a:r>
            <a:r>
              <a:rPr lang="zh-CN" altLang="en-US" sz="3600">
                <a:solidFill>
                  <a:srgbClr val="000000"/>
                </a:solidFill>
                <a:uFillTx/>
              </a:rPr>
              <a:t>看拒绝情况</a:t>
            </a:r>
            <a:endParaRPr lang="zh-CN" altLang="en-US" sz="3600">
              <a:solidFill>
                <a:srgbClr val="000000"/>
              </a:solidFill>
              <a:uFillTx/>
            </a:endParaRPr>
          </a:p>
          <a:p>
            <a:pPr algn="l" eaLnBrk="1"/>
            <a:r>
              <a:rPr lang="en-US" altLang="zh-CN" sz="3600">
                <a:solidFill>
                  <a:srgbClr val="000000"/>
                </a:solidFill>
                <a:uFillTx/>
              </a:rPr>
              <a:t>    if (success) {</a:t>
            </a:r>
            <a:endParaRPr lang="en-US" altLang="zh-CN" sz="3600">
              <a:solidFill>
                <a:srgbClr val="000000"/>
              </a:solidFill>
              <a:uFillTx/>
            </a:endParaRPr>
          </a:p>
          <a:p>
            <a:pPr algn="l" eaLnBrk="1"/>
            <a:r>
              <a:rPr lang="en-US" altLang="zh-CN" sz="3600">
                <a:solidFill>
                  <a:srgbClr val="000000"/>
                </a:solidFill>
                <a:uFillTx/>
              </a:rPr>
              <a:t>      resolve("</a:t>
            </a:r>
            <a:r>
              <a:rPr lang="zh-CN" altLang="en-US" sz="3600">
                <a:solidFill>
                  <a:srgbClr val="000000"/>
                </a:solidFill>
                <a:uFillTx/>
              </a:rPr>
              <a:t>操作成功！</a:t>
            </a:r>
            <a:r>
              <a:rPr lang="en-US" altLang="zh-CN" sz="3600">
                <a:solidFill>
                  <a:srgbClr val="000000"/>
                </a:solidFill>
                <a:uFillTx/>
              </a:rPr>
              <a:t>");</a:t>
            </a:r>
            <a:endParaRPr lang="en-US" altLang="zh-CN" sz="3600">
              <a:solidFill>
                <a:srgbClr val="000000"/>
              </a:solidFill>
              <a:uFillTx/>
            </a:endParaRPr>
          </a:p>
          <a:p>
            <a:pPr algn="l" eaLnBrk="1"/>
            <a:r>
              <a:rPr lang="en-US" altLang="zh-CN" sz="3600">
                <a:solidFill>
                  <a:srgbClr val="000000"/>
                </a:solidFill>
                <a:uFillTx/>
              </a:rPr>
              <a:t>    } else {</a:t>
            </a:r>
            <a:endParaRPr lang="en-US" altLang="zh-CN" sz="3600">
              <a:solidFill>
                <a:srgbClr val="000000"/>
              </a:solidFill>
              <a:uFillTx/>
            </a:endParaRPr>
          </a:p>
          <a:p>
            <a:pPr algn="l" eaLnBrk="1"/>
            <a:r>
              <a:rPr lang="en-US" altLang="zh-CN" sz="3600">
                <a:solidFill>
                  <a:srgbClr val="000000"/>
                </a:solidFill>
                <a:uFillTx/>
              </a:rPr>
              <a:t>      reject("</a:t>
            </a:r>
            <a:r>
              <a:rPr lang="zh-CN" altLang="en-US" sz="3600">
                <a:solidFill>
                  <a:srgbClr val="000000"/>
                </a:solidFill>
                <a:uFillTx/>
              </a:rPr>
              <a:t>操作失败！</a:t>
            </a:r>
            <a:r>
              <a:rPr lang="en-US" altLang="zh-CN" sz="3600">
                <a:solidFill>
                  <a:srgbClr val="000000"/>
                </a:solidFill>
                <a:uFillTx/>
              </a:rPr>
              <a:t>");</a:t>
            </a:r>
            <a:endParaRPr lang="en-US" altLang="zh-CN" sz="3600">
              <a:solidFill>
                <a:srgbClr val="000000"/>
              </a:solidFill>
              <a:uFillTx/>
            </a:endParaRPr>
          </a:p>
          <a:p>
            <a:pPr algn="l" eaLnBrk="1"/>
            <a:r>
              <a:rPr lang="en-US" altLang="zh-CN" sz="3600">
                <a:solidFill>
                  <a:srgbClr val="000000"/>
                </a:solidFill>
                <a:uFillTx/>
              </a:rPr>
              <a:t>    }</a:t>
            </a:r>
            <a:endParaRPr lang="en-US" altLang="zh-CN" sz="3600">
              <a:solidFill>
                <a:srgbClr val="000000"/>
              </a:solidFill>
              <a:uFillTx/>
            </a:endParaRPr>
          </a:p>
          <a:p>
            <a:pPr algn="l" eaLnBrk="1"/>
            <a:r>
              <a:rPr lang="en-US" altLang="zh-CN" sz="3600">
                <a:solidFill>
                  <a:srgbClr val="000000"/>
                </a:solidFill>
                <a:uFillTx/>
              </a:rPr>
              <a:t>  }, 1000); // 1</a:t>
            </a:r>
            <a:r>
              <a:rPr lang="zh-CN" altLang="en-US" sz="3600">
                <a:solidFill>
                  <a:srgbClr val="000000"/>
                </a:solidFill>
                <a:uFillTx/>
              </a:rPr>
              <a:t>秒后完成</a:t>
            </a:r>
            <a:endParaRPr lang="zh-CN" altLang="en-US" sz="3600">
              <a:solidFill>
                <a:srgbClr val="000000"/>
              </a:solidFill>
              <a:uFillTx/>
            </a:endParaRPr>
          </a:p>
          <a:p>
            <a:pPr algn="l" eaLnBrk="1"/>
            <a:r>
              <a:rPr lang="en-US" altLang="zh-CN" sz="3600">
                <a:solidFill>
                  <a:srgbClr val="000000"/>
                </a:solidFill>
                <a:uFillTx/>
              </a:rPr>
              <a:t>});</a:t>
            </a:r>
            <a:endParaRPr lang="en-US" altLang="zh-CN" sz="3600">
              <a:solidFill>
                <a:srgbClr val="000000"/>
              </a:solidFill>
              <a:uFillTx/>
            </a:endParaRPr>
          </a:p>
          <a:p>
            <a:pPr algn="l" eaLnBrk="1"/>
            <a:endParaRPr lang="en-US" altLang="zh-CN" sz="3600">
              <a:solidFill>
                <a:srgbClr val="000000"/>
              </a:solidFill>
              <a:uFillTx/>
            </a:endParaRPr>
          </a:p>
          <a:p>
            <a:pPr algn="l" eaLnBrk="1"/>
            <a:r>
              <a:rPr lang="en-US" altLang="zh-CN" sz="3600">
                <a:solidFill>
                  <a:srgbClr val="000000"/>
                </a:solidFill>
                <a:uFillTx/>
              </a:rPr>
              <a:t>promise</a:t>
            </a:r>
            <a:endParaRPr lang="en-US" altLang="zh-CN" sz="3600">
              <a:solidFill>
                <a:srgbClr val="000000"/>
              </a:solidFill>
              <a:uFillTx/>
            </a:endParaRPr>
          </a:p>
          <a:p>
            <a:pPr algn="l" eaLnBrk="1"/>
            <a:r>
              <a:rPr lang="en-US" altLang="zh-CN" sz="3600">
                <a:solidFill>
                  <a:srgbClr val="000000"/>
                </a:solidFill>
                <a:uFillTx/>
              </a:rPr>
              <a:t>  .then(function(result) {</a:t>
            </a:r>
            <a:endParaRPr lang="en-US" altLang="zh-CN" sz="3600">
              <a:solidFill>
                <a:srgbClr val="000000"/>
              </a:solidFill>
              <a:uFillTx/>
            </a:endParaRPr>
          </a:p>
          <a:p>
            <a:pPr algn="l" eaLnBrk="1"/>
            <a:r>
              <a:rPr lang="en-US" altLang="zh-CN" sz="3600">
                <a:solidFill>
                  <a:srgbClr val="000000"/>
                </a:solidFill>
                <a:uFillTx/>
              </a:rPr>
              <a:t>    console.log("</a:t>
            </a:r>
            <a:r>
              <a:rPr lang="zh-CN" altLang="en-US" sz="3600">
                <a:solidFill>
                  <a:srgbClr val="000000"/>
                </a:solidFill>
                <a:uFillTx/>
              </a:rPr>
              <a:t>成功：</a:t>
            </a:r>
            <a:r>
              <a:rPr lang="en-US" altLang="zh-CN" sz="3600">
                <a:solidFill>
                  <a:srgbClr val="000000"/>
                </a:solidFill>
                <a:uFillTx/>
              </a:rPr>
              <a:t>", result);</a:t>
            </a:r>
            <a:endParaRPr lang="en-US" altLang="zh-CN" sz="3600">
              <a:solidFill>
                <a:srgbClr val="000000"/>
              </a:solidFill>
              <a:uFillTx/>
            </a:endParaRPr>
          </a:p>
          <a:p>
            <a:pPr algn="l" eaLnBrk="1"/>
            <a:r>
              <a:rPr lang="en-US" altLang="zh-CN" sz="3600">
                <a:solidFill>
                  <a:srgbClr val="000000"/>
                </a:solidFill>
                <a:uFillTx/>
              </a:rPr>
              <a:t>  })</a:t>
            </a:r>
            <a:endParaRPr lang="en-US" altLang="zh-CN" sz="3600">
              <a:solidFill>
                <a:srgbClr val="000000"/>
              </a:solidFill>
              <a:uFillTx/>
            </a:endParaRPr>
          </a:p>
          <a:p>
            <a:pPr algn="l" eaLnBrk="1"/>
            <a:r>
              <a:rPr lang="en-US" altLang="zh-CN" sz="3600">
                <a:solidFill>
                  <a:srgbClr val="000000"/>
                </a:solidFill>
                <a:uFillTx/>
              </a:rPr>
              <a:t>  .catch(function(error) {</a:t>
            </a:r>
            <a:endParaRPr lang="en-US" altLang="zh-CN" sz="3600">
              <a:solidFill>
                <a:srgbClr val="000000"/>
              </a:solidFill>
              <a:uFillTx/>
            </a:endParaRPr>
          </a:p>
          <a:p>
            <a:pPr algn="l" eaLnBrk="1"/>
            <a:r>
              <a:rPr lang="en-US" altLang="zh-CN" sz="3600">
                <a:solidFill>
                  <a:srgbClr val="000000"/>
                </a:solidFill>
                <a:uFillTx/>
              </a:rPr>
              <a:t>    console.error("</a:t>
            </a:r>
            <a:r>
              <a:rPr lang="zh-CN" altLang="en-US" sz="3600">
                <a:solidFill>
                  <a:srgbClr val="000000"/>
                </a:solidFill>
                <a:uFillTx/>
              </a:rPr>
              <a:t>失败：</a:t>
            </a:r>
            <a:r>
              <a:rPr lang="en-US" altLang="zh-CN" sz="3600">
                <a:solidFill>
                  <a:srgbClr val="000000"/>
                </a:solidFill>
                <a:uFillTx/>
              </a:rPr>
              <a:t>", error);</a:t>
            </a:r>
            <a:endParaRPr lang="en-US" altLang="zh-CN" sz="3600">
              <a:solidFill>
                <a:srgbClr val="000000"/>
              </a:solidFill>
              <a:uFillTx/>
            </a:endParaRPr>
          </a:p>
          <a:p>
            <a:pPr algn="l" eaLnBrk="1"/>
            <a:r>
              <a:rPr lang="en-US" altLang="zh-CN" sz="3600">
                <a:solidFill>
                  <a:srgbClr val="000000"/>
                </a:solidFill>
                <a:uFillTx/>
              </a:rPr>
              <a:t>  });</a:t>
            </a:r>
            <a:endParaRPr lang="en-US" altLang="zh-CN" sz="3600">
              <a:solidFill>
                <a:srgbClr val="000000"/>
              </a:solidFill>
              <a:uFillTx/>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Shape 340"/>
          <p:cNvSpPr/>
          <p:nvPr>
            <p:ph type="title"/>
          </p:nvPr>
        </p:nvSpPr>
        <p:spPr>
          <a:prstGeom prst="rect">
            <a:avLst/>
          </a:prstGeom>
        </p:spPr>
        <p:txBody>
          <a:bodyPr/>
          <a:lstStyle/>
          <a:p>
            <a:r>
              <a:t>匿名函数</a:t>
            </a:r>
          </a:p>
        </p:txBody>
      </p:sp>
      <p:sp>
        <p:nvSpPr>
          <p:cNvPr id="341" name="Shape 341"/>
          <p:cNvSpPr/>
          <p:nvPr>
            <p:ph type="body" sz="half" idx="1"/>
          </p:nvPr>
        </p:nvSpPr>
        <p:spPr>
          <a:xfrm>
            <a:off x="1689100" y="3238500"/>
            <a:ext cx="10411520" cy="9207500"/>
          </a:xfrm>
          <a:prstGeom prst="rect">
            <a:avLst/>
          </a:prstGeom>
        </p:spPr>
        <p:txBody>
          <a:bodyPr/>
          <a:lstStyle/>
          <a:p>
            <a:r>
              <a:t>lamda函数是函数式编程中的高阶函数，在我们常见的命令式编程语言中常常以匿名函数的形式出现，比如无参数的代码块{ code }，或者箭头函数 { x =&gt; code }，如下使用Promise对象实现的计时器就用到了箭头函数。</a:t>
            </a:r>
          </a:p>
        </p:txBody>
      </p:sp>
      <p:sp>
        <p:nvSpPr>
          <p:cNvPr id="342" name="Shape 342"/>
          <p:cNvSpPr/>
          <p:nvPr/>
        </p:nvSpPr>
        <p:spPr>
          <a:xfrm>
            <a:off x="12679679" y="4362449"/>
            <a:ext cx="9997441" cy="6959601"/>
          </a:xfrm>
          <a:prstGeom prst="rect">
            <a:avLst/>
          </a:prstGeom>
          <a:ln w="12700">
            <a:miter lim="400000"/>
          </a:ln>
        </p:spPr>
        <p:txBody>
          <a:bodyPr wrap="none" lIns="50800" tIns="50800" rIns="50800" bIns="50800" anchor="ctr">
            <a:spAutoFit/>
          </a:bodyPr>
          <a:lstStyle/>
          <a:p>
            <a:pPr algn="l"/>
            <a:r>
              <a:t>function timeout(ms) {</a:t>
            </a:r>
          </a:p>
          <a:p>
            <a:pPr algn="l"/>
            <a:r>
              <a:t>  return new Promise((resolve) =&gt; {</a:t>
            </a:r>
          </a:p>
          <a:p>
            <a:pPr algn="l"/>
            <a:r>
              <a:t>    setTimeout(resolve, ms);</a:t>
            </a:r>
          </a:p>
          <a:p>
            <a:pPr algn="l"/>
            <a:r>
              <a:t>  });</a:t>
            </a:r>
          </a:p>
          <a:p>
            <a:pPr algn="l"/>
            <a:r>
              <a:t>}</a:t>
            </a:r>
          </a:p>
          <a:p>
            <a:pPr algn="l"/>
          </a:p>
          <a:p>
            <a:pPr algn="l"/>
            <a:r>
              <a:t>timeout(100).then(() =&gt; {</a:t>
            </a:r>
          </a:p>
          <a:p>
            <a:pPr algn="l"/>
            <a:r>
              <a:t>  console.log('done');</a:t>
            </a:r>
          </a:p>
          <a:p>
            <a:pPr algn="l"/>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p:nvPr>
            <p:ph type="title"/>
          </p:nvPr>
        </p:nvSpPr>
        <p:spPr/>
        <p:txBody>
          <a:bodyPr/>
          <a:p>
            <a:r>
              <a:rPr lang="en-US" altLang="zh-CN"/>
              <a:t>async/await</a:t>
            </a:r>
            <a:endParaRPr lang="en-US" altLang="zh-CN"/>
          </a:p>
        </p:txBody>
      </p:sp>
      <p:sp>
        <p:nvSpPr>
          <p:cNvPr id="3" name="文本占位符 2"/>
          <p:cNvSpPr/>
          <p:nvPr>
            <p:ph type="body" idx="1"/>
          </p:nvPr>
        </p:nvSpPr>
        <p:spPr>
          <a:xfrm>
            <a:off x="1689100" y="3238500"/>
            <a:ext cx="7814310" cy="9207500"/>
          </a:xfrm>
        </p:spPr>
        <p:txBody>
          <a:bodyPr>
            <a:normAutofit fontScale="90000"/>
          </a:bodyPr>
          <a:p>
            <a:r>
              <a:rPr lang="zh-CN" altLang="en-US"/>
              <a:t>当你想用</a:t>
            </a:r>
            <a:r>
              <a:rPr lang="en-US" altLang="zh-CN"/>
              <a:t>await</a:t>
            </a:r>
            <a:r>
              <a:rPr lang="zh-CN" altLang="en-US"/>
              <a:t>暂停函数的执行直到某个</a:t>
            </a:r>
            <a:r>
              <a:rPr lang="en-US" altLang="zh-CN"/>
              <a:t>Promise</a:t>
            </a:r>
            <a:r>
              <a:rPr lang="zh-CN" altLang="en-US"/>
              <a:t>完成时，函数必须声明为</a:t>
            </a:r>
            <a:r>
              <a:rPr lang="en-US" altLang="zh-CN"/>
              <a:t>async</a:t>
            </a:r>
            <a:r>
              <a:rPr lang="zh-CN" altLang="en-US"/>
              <a:t>。</a:t>
            </a:r>
            <a:endParaRPr lang="zh-CN" altLang="en-US"/>
          </a:p>
          <a:p>
            <a:r>
              <a:rPr lang="zh-CN" altLang="en-US"/>
              <a:t>可以在</a:t>
            </a:r>
            <a:r>
              <a:rPr lang="en-US" altLang="zh-CN"/>
              <a:t>async</a:t>
            </a:r>
            <a:r>
              <a:rPr lang="zh-CN" altLang="en-US"/>
              <a:t>函数内部写同步的代码结构，处理异步逻辑。</a:t>
            </a:r>
            <a:endParaRPr lang="zh-CN" altLang="en-US"/>
          </a:p>
          <a:p>
            <a:r>
              <a:rPr lang="zh-CN" altLang="en-US"/>
              <a:t>在</a:t>
            </a:r>
            <a:r>
              <a:rPr lang="en-US" altLang="zh-CN">
                <a:sym typeface="+mn-ea"/>
              </a:rPr>
              <a:t>async</a:t>
            </a:r>
            <a:r>
              <a:rPr lang="zh-CN" altLang="en-US">
                <a:sym typeface="+mn-ea"/>
              </a:rPr>
              <a:t>函数</a:t>
            </a:r>
            <a:r>
              <a:rPr lang="zh-CN" altLang="en-US"/>
              <a:t>内使用</a:t>
            </a:r>
            <a:r>
              <a:rPr lang="en-US" altLang="zh-CN"/>
              <a:t>await</a:t>
            </a:r>
            <a:r>
              <a:rPr lang="zh-CN" altLang="en-US"/>
              <a:t>等待其他异步操作：让异步代码看起来像同步代码，便于阅读和维护。</a:t>
            </a:r>
            <a:endParaRPr lang="zh-CN" altLang="en-US"/>
          </a:p>
        </p:txBody>
      </p:sp>
      <p:sp>
        <p:nvSpPr>
          <p:cNvPr id="4" name="文本框 3"/>
          <p:cNvSpPr txBox="1"/>
          <p:nvPr/>
        </p:nvSpPr>
        <p:spPr>
          <a:xfrm>
            <a:off x="9959975" y="4841875"/>
            <a:ext cx="12643485" cy="5077460"/>
          </a:xfrm>
          <a:prstGeom prst="rect">
            <a:avLst/>
          </a:prstGeom>
        </p:spPr>
        <p:txBody>
          <a:bodyPr wrap="square">
            <a:spAutoFit/>
          </a:bodyPr>
          <a:p>
            <a:pPr algn="l" eaLnBrk="1"/>
            <a:r>
              <a:rPr lang="en-US" altLang="zh-CN" sz="3600">
                <a:solidFill>
                  <a:srgbClr val="000000"/>
                </a:solidFill>
                <a:uFillTx/>
              </a:rPr>
              <a:t>async function fetchUserData() {</a:t>
            </a:r>
            <a:endParaRPr lang="en-US" altLang="zh-CN" sz="3600">
              <a:solidFill>
                <a:srgbClr val="000000"/>
              </a:solidFill>
              <a:uFillTx/>
            </a:endParaRPr>
          </a:p>
          <a:p>
            <a:pPr algn="l" eaLnBrk="1"/>
            <a:r>
              <a:rPr lang="en-US" altLang="zh-CN" sz="3600">
                <a:solidFill>
                  <a:srgbClr val="000000"/>
                </a:solidFill>
                <a:uFillTx/>
              </a:rPr>
              <a:t>    const response = await fetch('/api/user');</a:t>
            </a:r>
            <a:endParaRPr lang="en-US" altLang="zh-CN" sz="3600">
              <a:solidFill>
                <a:srgbClr val="000000"/>
              </a:solidFill>
              <a:uFillTx/>
            </a:endParaRPr>
          </a:p>
          <a:p>
            <a:pPr algn="l" eaLnBrk="1"/>
            <a:r>
              <a:rPr lang="en-US" altLang="zh-CN" sz="3600">
                <a:solidFill>
                  <a:srgbClr val="000000"/>
                </a:solidFill>
                <a:uFillTx/>
              </a:rPr>
              <a:t>    const data = response.json();</a:t>
            </a:r>
            <a:endParaRPr lang="en-US" altLang="zh-CN" sz="3600">
              <a:solidFill>
                <a:srgbClr val="000000"/>
              </a:solidFill>
              <a:uFillTx/>
            </a:endParaRPr>
          </a:p>
          <a:p>
            <a:pPr algn="l" eaLnBrk="1"/>
            <a:r>
              <a:rPr lang="en-US" altLang="zh-CN" sz="3600">
                <a:solidFill>
                  <a:srgbClr val="000000"/>
                </a:solidFill>
                <a:uFillTx/>
              </a:rPr>
              <a:t>    return data;</a:t>
            </a:r>
            <a:endParaRPr lang="en-US" altLang="zh-CN" sz="3600">
              <a:solidFill>
                <a:srgbClr val="000000"/>
              </a:solidFill>
              <a:uFillTx/>
            </a:endParaRPr>
          </a:p>
          <a:p>
            <a:pPr algn="l" eaLnBrk="1"/>
            <a:r>
              <a:rPr lang="en-US" altLang="zh-CN" sz="3600">
                <a:solidFill>
                  <a:srgbClr val="000000"/>
                </a:solidFill>
                <a:uFillTx/>
              </a:rPr>
              <a:t>}</a:t>
            </a:r>
            <a:endParaRPr lang="en-US" altLang="zh-CN" sz="3600">
              <a:solidFill>
                <a:srgbClr val="000000"/>
              </a:solidFill>
              <a:uFillTx/>
            </a:endParaRPr>
          </a:p>
          <a:p>
            <a:pPr algn="l" eaLnBrk="1"/>
            <a:endParaRPr lang="en-US" altLang="zh-CN" sz="3600">
              <a:solidFill>
                <a:srgbClr val="000000"/>
              </a:solidFill>
              <a:uFillTx/>
            </a:endParaRPr>
          </a:p>
          <a:p>
            <a:pPr algn="l" eaLnBrk="1"/>
            <a:r>
              <a:rPr lang="en-US" altLang="zh-CN" sz="3600">
                <a:solidFill>
                  <a:srgbClr val="000000"/>
                </a:solidFill>
                <a:uFillTx/>
              </a:rPr>
              <a:t>console.log("</a:t>
            </a:r>
            <a:r>
              <a:rPr lang="zh-CN" altLang="en-US" sz="3600">
                <a:solidFill>
                  <a:srgbClr val="000000"/>
                </a:solidFill>
                <a:uFillTx/>
              </a:rPr>
              <a:t>开始请求数据</a:t>
            </a:r>
            <a:r>
              <a:rPr lang="en-US" altLang="zh-CN" sz="3600">
                <a:solidFill>
                  <a:srgbClr val="000000"/>
                </a:solidFill>
                <a:uFillTx/>
              </a:rPr>
              <a:t>...");</a:t>
            </a:r>
            <a:endParaRPr lang="en-US" altLang="zh-CN" sz="3600">
              <a:solidFill>
                <a:srgbClr val="000000"/>
              </a:solidFill>
              <a:uFillTx/>
            </a:endParaRPr>
          </a:p>
          <a:p>
            <a:pPr algn="l" eaLnBrk="1"/>
            <a:r>
              <a:rPr lang="en-US" altLang="zh-CN" sz="3600">
                <a:solidFill>
                  <a:srgbClr val="000000"/>
                </a:solidFill>
                <a:uFillTx/>
              </a:rPr>
              <a:t>const data = await </a:t>
            </a:r>
            <a:r>
              <a:rPr lang="en-US" altLang="zh-CN" sz="3600">
                <a:solidFill>
                  <a:srgbClr val="000000"/>
                </a:solidFill>
                <a:uFillTx/>
                <a:sym typeface="+mn-ea"/>
              </a:rPr>
              <a:t>fetchUserData</a:t>
            </a:r>
            <a:r>
              <a:rPr lang="en-US" altLang="zh-CN" sz="3600">
                <a:solidFill>
                  <a:srgbClr val="000000"/>
                </a:solidFill>
                <a:uFillTx/>
              </a:rPr>
              <a:t>(); // </a:t>
            </a:r>
            <a:r>
              <a:rPr lang="zh-CN" altLang="en-US" sz="3600">
                <a:solidFill>
                  <a:srgbClr val="000000"/>
                </a:solidFill>
                <a:uFillTx/>
              </a:rPr>
              <a:t>等待数据返回</a:t>
            </a:r>
            <a:endParaRPr lang="zh-CN" altLang="en-US" sz="3600">
              <a:solidFill>
                <a:srgbClr val="000000"/>
              </a:solidFill>
              <a:uFillTx/>
            </a:endParaRPr>
          </a:p>
          <a:p>
            <a:pPr algn="l" eaLnBrk="1"/>
            <a:r>
              <a:rPr lang="en-US" altLang="zh-CN" sz="3600">
                <a:solidFill>
                  <a:srgbClr val="000000"/>
                </a:solidFill>
                <a:uFillTx/>
              </a:rPr>
              <a:t>console.log("</a:t>
            </a:r>
            <a:r>
              <a:rPr lang="zh-CN" altLang="en-US" sz="3600">
                <a:solidFill>
                  <a:srgbClr val="000000"/>
                </a:solidFill>
                <a:uFillTx/>
              </a:rPr>
              <a:t>获取到的数据：</a:t>
            </a:r>
            <a:r>
              <a:rPr lang="en-US" altLang="zh-CN" sz="3600">
                <a:solidFill>
                  <a:srgbClr val="000000"/>
                </a:solidFill>
                <a:uFillTx/>
              </a:rPr>
              <a:t>", data);</a:t>
            </a:r>
            <a:endParaRPr lang="en-US" altLang="zh-CN" sz="3600">
              <a:solidFill>
                <a:srgbClr val="000000"/>
              </a:solidFill>
              <a:uFillTx/>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p:nvPr>
            <p:ph type="title"/>
          </p:nvPr>
        </p:nvSpPr>
        <p:spPr>
          <a:prstGeom prst="rect">
            <a:avLst/>
          </a:prstGeom>
        </p:spPr>
        <p:txBody>
          <a:bodyPr/>
          <a:lstStyle/>
          <a:p>
            <a:r>
              <a:t>软件的内在特性</a:t>
            </a:r>
          </a:p>
        </p:txBody>
      </p:sp>
      <p:sp>
        <p:nvSpPr>
          <p:cNvPr id="345" name="Shape 345"/>
          <p:cNvSpPr/>
          <p:nvPr>
            <p:ph type="body" idx="1"/>
          </p:nvPr>
        </p:nvSpPr>
        <p:spPr>
          <a:prstGeom prst="rect">
            <a:avLst/>
          </a:prstGeom>
        </p:spPr>
        <p:txBody>
          <a:bodyPr/>
          <a:lstStyle/>
          <a:p>
            <a:pPr marL="469900" indent="-469900" defTabSz="610870">
              <a:spcBef>
                <a:spcPts val="4300"/>
              </a:spcBef>
              <a:defRPr sz="3850"/>
            </a:pPr>
            <a:r>
              <a:t>布鲁克斯(Fred Brooks)在其经典著作《人月神话》一书中指出：“开发软件的根本任务是打造构成抽象软件的复杂概念结构，次要任务才是使用代码表达抽象的概念设计并映射成机器指令。”</a:t>
            </a:r>
          </a:p>
          <a:p>
            <a:pPr marL="469900" indent="-469900" defTabSz="610870">
              <a:spcBef>
                <a:spcPts val="4300"/>
              </a:spcBef>
              <a:defRPr sz="3850"/>
            </a:pPr>
            <a:r>
              <a:t>因此软件的内在特性更主要体现在复杂的概念结构上，而软件的基本特点是前所未有的复杂度和易变性，为了降低复杂度我们在不同层面大量采用抽象方法建立软件概念模型；为了应对易变性我们努力保持软件设计和实现上的完整性和一致性。</a:t>
            </a:r>
          </a:p>
          <a:p>
            <a:pPr marL="939800" lvl="1" indent="-469900" defTabSz="610870">
              <a:spcBef>
                <a:spcPts val="4300"/>
              </a:spcBef>
              <a:defRPr sz="3850"/>
            </a:pPr>
            <a:r>
              <a:t>前所未有的复杂度</a:t>
            </a:r>
          </a:p>
          <a:p>
            <a:pPr marL="939800" lvl="1" indent="-469900" defTabSz="610870">
              <a:spcBef>
                <a:spcPts val="4300"/>
              </a:spcBef>
              <a:defRPr sz="3850"/>
            </a:pPr>
            <a:r>
              <a:t>抽象思维 vs. 逻辑思维</a:t>
            </a:r>
          </a:p>
          <a:p>
            <a:pPr marL="939800" lvl="1" indent="-469900" defTabSz="610870">
              <a:spcBef>
                <a:spcPts val="4300"/>
              </a:spcBef>
              <a:defRPr sz="3850"/>
            </a:pPr>
            <a:r>
              <a:t>唯一不变的就是变化本身</a:t>
            </a:r>
          </a:p>
          <a:p>
            <a:pPr marL="939800" lvl="1" indent="-469900" defTabSz="610870">
              <a:spcBef>
                <a:spcPts val="4300"/>
              </a:spcBef>
              <a:defRPr sz="3850"/>
            </a:pPr>
            <a:r>
              <a:t>难以达成的概念完整性和一致性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p:nvPr>
            <p:ph type="title"/>
          </p:nvPr>
        </p:nvSpPr>
        <p:spPr>
          <a:prstGeom prst="rect">
            <a:avLst/>
          </a:prstGeom>
        </p:spPr>
        <p:txBody>
          <a:bodyPr/>
          <a:lstStyle/>
          <a:p>
            <a:r>
              <a:t>前所未有的复杂度</a:t>
            </a:r>
          </a:p>
        </p:txBody>
      </p:sp>
      <p:sp>
        <p:nvSpPr>
          <p:cNvPr id="348" name="Shape 348"/>
          <p:cNvSpPr/>
          <p:nvPr>
            <p:ph type="body" idx="1"/>
          </p:nvPr>
        </p:nvSpPr>
        <p:spPr>
          <a:prstGeom prst="rect">
            <a:avLst/>
          </a:prstGeom>
        </p:spPr>
        <p:txBody>
          <a:bodyPr/>
          <a:lstStyle/>
          <a:p>
            <a:pPr marL="533400" indent="-533400" defTabSz="693420">
              <a:spcBef>
                <a:spcPts val="4900"/>
              </a:spcBef>
              <a:defRPr sz="4370"/>
            </a:pPr>
            <a:r>
              <a:t>软件产品可能是人类创造的最复杂的事物，计算机本身已经是人类创造的非常复杂的产品了，而软件有过之而无不及，因为计算机中最复杂的CPU芯片，随着硬件设计软件化，芯片本身已经变成了软件形态。</a:t>
            </a:r>
          </a:p>
          <a:p>
            <a:pPr marL="533400" indent="-533400" defTabSz="693420">
              <a:spcBef>
                <a:spcPts val="4900"/>
              </a:spcBef>
              <a:defRPr sz="4370"/>
            </a:pPr>
            <a:r>
              <a:t>软件系统中没有任何两个部分是相同的，如果有，那么就把它们合并成一个，使得在单位存储空间里信息量越来越大（熵增），而从软件系统整体上看，它趋向于某种唯一的随机状态，这恰恰又是一种极端的有序（熵减）。</a:t>
            </a:r>
          </a:p>
          <a:p>
            <a:pPr marL="533400" indent="-533400" defTabSz="693420">
              <a:spcBef>
                <a:spcPts val="4900"/>
              </a:spcBef>
              <a:defRPr sz="4370"/>
            </a:pPr>
            <a:r>
              <a:t>在这方面软件和飞机、高铁、摩天大楼等其他硬件形态的大规模系统完全不同，硬件形态的产品往往具有大量重复的部分。硬件产品的复杂度是线性增长的，往往是很多相同部件的添加和维护；而软件系统的功能扩展和维护必须是不同软件部件的添加，因而软件系统的复杂度是非常陡峭的非线性增长。</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ph type="title"/>
          </p:nvPr>
        </p:nvSpPr>
        <p:spPr>
          <a:prstGeom prst="rect">
            <a:avLst/>
          </a:prstGeom>
        </p:spPr>
        <p:txBody>
          <a:bodyPr/>
          <a:lstStyle/>
          <a:p>
            <a:r>
              <a:t>抽象思维 vs. 逻辑思维</a:t>
            </a:r>
          </a:p>
        </p:txBody>
      </p:sp>
      <p:sp>
        <p:nvSpPr>
          <p:cNvPr id="351" name="Shape 351"/>
          <p:cNvSpPr/>
          <p:nvPr>
            <p:ph type="body" idx="1"/>
          </p:nvPr>
        </p:nvSpPr>
        <p:spPr>
          <a:prstGeom prst="rect">
            <a:avLst/>
          </a:prstGeom>
        </p:spPr>
        <p:txBody>
          <a:bodyPr/>
          <a:lstStyle/>
          <a:p>
            <a:pPr marL="457200" indent="-457200" defTabSz="594360">
              <a:spcBef>
                <a:spcPts val="4200"/>
              </a:spcBef>
              <a:defRPr sz="3745"/>
            </a:pPr>
            <a:r>
              <a:t>科学家为大自然中诸多复杂现象建立了简化的逻辑模型，我们能不能将这样的成功应用到软件领域呢？</a:t>
            </a:r>
          </a:p>
          <a:p>
            <a:pPr marL="457200" indent="-457200" defTabSz="594360">
              <a:spcBef>
                <a:spcPts val="4200"/>
              </a:spcBef>
              <a:defRPr sz="3745"/>
            </a:pPr>
            <a:r>
              <a:t>从软件危机发生以来，人们试图将抽象对象作为软件的基本元素来构建复杂软件的逻辑模型，尽管取得了不小的进展和成效，比如面向对象的分析和设计方法，但并没有根本性地解决问题。布鲁克斯(Fred Brooks)在其经典著作《人月神话》一书中给出结论：没有银弹（No Silver Bullet）。</a:t>
            </a:r>
          </a:p>
          <a:p>
            <a:pPr marL="457200" indent="-457200" defTabSz="594360">
              <a:spcBef>
                <a:spcPts val="4200"/>
              </a:spcBef>
              <a:defRPr sz="3745"/>
            </a:pPr>
            <a:r>
              <a:t>究其原因，给自然现象建立简化模型时忽略掉的复杂细节不是自然现象的根本属性，当这一套行之有效的方法应用到软件上，发现复杂性是软件的本质属性，因此也就无法取得根本性的突破。</a:t>
            </a:r>
          </a:p>
          <a:p>
            <a:pPr marL="457200" indent="-457200" defTabSz="594360">
              <a:spcBef>
                <a:spcPts val="4200"/>
              </a:spcBef>
              <a:defRPr sz="3745"/>
            </a:pPr>
            <a:r>
              <a:t>不过在试图引入科学研究的逻辑思维过程中，我们发现针对不可见的软件进行合理的抽象，在抽象的基础上努力建立逻辑模型的方法，对于应对软件的复杂性还是取得了一些效果。但是抽象思维能力不像逻辑思维能力一样，在古希腊时期就有了数论和几何学，以此为基础可以循序渐进地训练逻辑思维，而抽象思维更多取决于直觉和经验，目前还没有形成一套切实可行的训练方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Shape 353"/>
          <p:cNvSpPr/>
          <p:nvPr>
            <p:ph type="title"/>
          </p:nvPr>
        </p:nvSpPr>
        <p:spPr>
          <a:prstGeom prst="rect">
            <a:avLst/>
          </a:prstGeom>
        </p:spPr>
        <p:txBody>
          <a:bodyPr/>
          <a:lstStyle/>
          <a:p>
            <a:r>
              <a:t>唯一不变的就是变化本身</a:t>
            </a:r>
          </a:p>
        </p:txBody>
      </p:sp>
      <p:sp>
        <p:nvSpPr>
          <p:cNvPr id="354" name="Shape 354"/>
          <p:cNvSpPr/>
          <p:nvPr>
            <p:ph type="body" idx="1"/>
          </p:nvPr>
        </p:nvSpPr>
        <p:spPr>
          <a:prstGeom prst="rect">
            <a:avLst/>
          </a:prstGeom>
        </p:spPr>
        <p:txBody>
          <a:bodyPr/>
          <a:lstStyle/>
          <a:p>
            <a:pPr marL="482600" indent="-482600" defTabSz="627380">
              <a:spcBef>
                <a:spcPts val="4400"/>
              </a:spcBef>
              <a:defRPr sz="3950"/>
            </a:pPr>
            <a:r>
              <a:t>Lehman将系统分成三种类型：S系统、P系统和E系统。E系统很好地解释了软件易变性的本质原因。我们依次看看这三种系统类型。</a:t>
            </a:r>
          </a:p>
          <a:p>
            <a:pPr marL="482600" indent="-482600" defTabSz="627380">
              <a:spcBef>
                <a:spcPts val="4400"/>
              </a:spcBef>
              <a:defRPr sz="3950"/>
            </a:pPr>
            <a:r>
              <a:t>S-system:  formally defined, derivable from a specification</a:t>
            </a:r>
          </a:p>
          <a:p>
            <a:pPr marL="965200" lvl="1" indent="-482600" defTabSz="627380">
              <a:spcBef>
                <a:spcPts val="4400"/>
              </a:spcBef>
              <a:defRPr sz="3950"/>
            </a:pPr>
            <a:r>
              <a:t>Matrix manipulation矩阵运算</a:t>
            </a:r>
          </a:p>
          <a:p>
            <a:pPr marL="482600" indent="-482600" defTabSz="627380">
              <a:spcBef>
                <a:spcPts val="4400"/>
              </a:spcBef>
              <a:defRPr sz="3950"/>
            </a:pPr>
            <a:r>
              <a:t>P-system:  requirements based on approximate solution to a problem, but real-world remains stable</a:t>
            </a:r>
          </a:p>
          <a:p>
            <a:pPr marL="965200" lvl="1" indent="-482600" defTabSz="627380">
              <a:spcBef>
                <a:spcPts val="4400"/>
              </a:spcBef>
              <a:defRPr sz="3950"/>
            </a:pPr>
            <a:r>
              <a:t>Chess program</a:t>
            </a:r>
          </a:p>
          <a:p>
            <a:pPr marL="482600" indent="-482600" defTabSz="627380">
              <a:spcBef>
                <a:spcPts val="4400"/>
              </a:spcBef>
              <a:defRPr sz="3950"/>
            </a:pPr>
            <a:r>
              <a:t>E-system:  embedded in the real world and changes as the world does</a:t>
            </a:r>
          </a:p>
          <a:p>
            <a:pPr marL="965200" lvl="1" indent="-482600" defTabSz="627380">
              <a:spcBef>
                <a:spcPts val="4400"/>
              </a:spcBef>
              <a:defRPr sz="3950"/>
            </a:pPr>
            <a:r>
              <a:t>Software to predict how economy functions (but economy is not completely understood)</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p:nvPr>
            <p:ph type="title"/>
          </p:nvPr>
        </p:nvSpPr>
        <p:spPr>
          <a:prstGeom prst="rect">
            <a:avLst/>
          </a:prstGeom>
        </p:spPr>
        <p:txBody>
          <a:bodyPr/>
          <a:lstStyle/>
          <a:p>
            <a:r>
              <a:t>S系统、P系统和E系统</a:t>
            </a:r>
          </a:p>
        </p:txBody>
      </p:sp>
      <p:pic>
        <p:nvPicPr>
          <p:cNvPr id="357" name="pasted-image.tiff"/>
          <p:cNvPicPr>
            <a:picLocks noChangeAspect="1"/>
          </p:cNvPicPr>
          <p:nvPr/>
        </p:nvPicPr>
        <p:blipFill>
          <a:blip r:embed="rId1"/>
          <a:stretch>
            <a:fillRect/>
          </a:stretch>
        </p:blipFill>
        <p:spPr>
          <a:xfrm>
            <a:off x="1498600" y="3664370"/>
            <a:ext cx="10483553" cy="8237078"/>
          </a:xfrm>
          <a:prstGeom prst="rect">
            <a:avLst/>
          </a:prstGeom>
          <a:ln w="12700">
            <a:miter lim="400000"/>
            <a:headEnd/>
            <a:tailEnd/>
          </a:ln>
        </p:spPr>
      </p:pic>
      <p:pic>
        <p:nvPicPr>
          <p:cNvPr id="358" name="pasted-image.tiff"/>
          <p:cNvPicPr>
            <a:picLocks noChangeAspect="1"/>
          </p:cNvPicPr>
          <p:nvPr/>
        </p:nvPicPr>
        <p:blipFill>
          <a:blip r:embed="rId2"/>
          <a:stretch>
            <a:fillRect/>
          </a:stretch>
        </p:blipFill>
        <p:spPr>
          <a:xfrm>
            <a:off x="6675546" y="3520195"/>
            <a:ext cx="11032908" cy="8525428"/>
          </a:xfrm>
          <a:prstGeom prst="rect">
            <a:avLst/>
          </a:prstGeom>
          <a:ln w="12700">
            <a:miter lim="400000"/>
            <a:headEnd/>
            <a:tailEnd/>
          </a:ln>
        </p:spPr>
      </p:pic>
      <p:pic>
        <p:nvPicPr>
          <p:cNvPr id="359" name="pasted-image.tiff"/>
          <p:cNvPicPr>
            <a:picLocks noChangeAspect="1"/>
          </p:cNvPicPr>
          <p:nvPr/>
        </p:nvPicPr>
        <p:blipFill>
          <a:blip r:embed="rId3"/>
          <a:stretch>
            <a:fillRect/>
          </a:stretch>
        </p:blipFill>
        <p:spPr>
          <a:xfrm>
            <a:off x="11722100" y="3549701"/>
            <a:ext cx="12622297" cy="859779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Shape 361"/>
          <p:cNvSpPr/>
          <p:nvPr>
            <p:ph type="title"/>
          </p:nvPr>
        </p:nvSpPr>
        <p:spPr>
          <a:prstGeom prst="rect">
            <a:avLst/>
          </a:prstGeom>
        </p:spPr>
        <p:txBody>
          <a:bodyPr/>
          <a:lstStyle/>
          <a:p>
            <a:r>
              <a:t>软件易变性</a:t>
            </a:r>
          </a:p>
        </p:txBody>
      </p:sp>
      <p:sp>
        <p:nvSpPr>
          <p:cNvPr id="362" name="Shape 362"/>
          <p:cNvSpPr/>
          <p:nvPr>
            <p:ph type="body" idx="1"/>
          </p:nvPr>
        </p:nvSpPr>
        <p:spPr>
          <a:prstGeom prst="rect">
            <a:avLst/>
          </a:prstGeom>
        </p:spPr>
        <p:txBody>
          <a:bodyPr/>
          <a:lstStyle/>
          <a:p>
            <a:r>
              <a:t>人类为了探索大自然的奥秘而进行的科研活动大多属于S系统或P系统，因为人类可以将自然现象抽象成纯粹的数学问题加以研究，即便不能抽象出纯粹的数学问题来解决，自然现象也是相对稳定的，可以总结出近似的规律。</a:t>
            </a:r>
          </a:p>
          <a:p>
            <a:r>
              <a:t>我们常见的绝大多数软件都属于E系统，软件是嵌入到现实业务环境中的，现实业务环境不断变化，我们对业务的理解也在不断深入，我们对业务的抽象需要调整的更加合理，需求规格、软件系统及其管理的数据都在不断变化。因此在软件的世界里唯一不变的就是变化本身。</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a:lstStyle/>
          <a:p>
            <a:r>
              <a:t>难以达成的概念完整性和一致性</a:t>
            </a:r>
          </a:p>
        </p:txBody>
      </p:sp>
      <p:sp>
        <p:nvSpPr>
          <p:cNvPr id="365" name="Shape 365"/>
          <p:cNvSpPr/>
          <p:nvPr>
            <p:ph type="body" idx="1"/>
          </p:nvPr>
        </p:nvSpPr>
        <p:spPr>
          <a:prstGeom prst="rect">
            <a:avLst/>
          </a:prstGeom>
        </p:spPr>
        <p:txBody>
          <a:bodyPr/>
          <a:lstStyle/>
          <a:p>
            <a:pPr marL="533400" indent="-533400" defTabSz="693420">
              <a:spcBef>
                <a:spcPts val="4900"/>
              </a:spcBef>
              <a:defRPr sz="4370"/>
            </a:pPr>
            <a:r>
              <a:t>软件的复杂性和软件易变性这两个本质属性结合起来，使得我们在抽象的基础上建立逻辑模型的努力，永远达不到终点，难以达成软件概念上的完整性和一致性。因为当我们付出极大的努力为复杂的软件建立起概念模型时，与此同时需求或环境已经发生了些许变化，或者发现建立概念模型的抽象有些许偏差，结果永远追不上那个完整的、一致的软件概念模型。</a:t>
            </a:r>
          </a:p>
          <a:p>
            <a:pPr marL="533400" indent="-533400" defTabSz="693420">
              <a:spcBef>
                <a:spcPts val="4900"/>
              </a:spcBef>
              <a:defRPr sz="4370"/>
            </a:pPr>
            <a:r>
              <a:t>软件浓缩了人类的智慧，是人类智慧的结晶，但智者千虑必有一失，缺陷（bug）难以根本上消除。只有经过形式化证明的软件在特定情形下是完整的、一致的，可以保证其正确性。</a:t>
            </a:r>
          </a:p>
          <a:p>
            <a:pPr marL="533400" indent="-533400" defTabSz="693420">
              <a:spcBef>
                <a:spcPts val="4900"/>
              </a:spcBef>
              <a:defRPr sz="4370"/>
            </a:pPr>
            <a:r>
              <a:t>这与佛学上将智慧分为有漏智慧和无漏智慧颇为相似。人类智慧属于有漏洞的智慧，软件的bug也就难以避免；而般若是无漏洞的智慧，只存在于缥缈的极乐净土。</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p:nvPr>
            <p:ph type="title"/>
          </p:nvPr>
        </p:nvSpPr>
        <p:spPr>
          <a:prstGeom prst="rect">
            <a:avLst/>
          </a:prstGeom>
        </p:spPr>
        <p:txBody>
          <a:bodyPr/>
          <a:lstStyle/>
          <a:p>
            <a:r>
              <a:t>函数和变量/常量</a:t>
            </a:r>
          </a:p>
        </p:txBody>
      </p:sp>
      <p:sp>
        <p:nvSpPr>
          <p:cNvPr id="162" name="Shape 162"/>
          <p:cNvSpPr/>
          <p:nvPr>
            <p:ph type="body" sz="half" idx="1"/>
          </p:nvPr>
        </p:nvSpPr>
        <p:spPr>
          <a:xfrm>
            <a:off x="1689100" y="3238500"/>
            <a:ext cx="9076881" cy="9207500"/>
          </a:xfrm>
          <a:prstGeom prst="rect">
            <a:avLst/>
          </a:prstGeom>
        </p:spPr>
        <p:txBody>
          <a:bodyPr/>
          <a:lstStyle/>
          <a:p>
            <a:pPr marL="482600" indent="-482600" defTabSz="627380">
              <a:spcBef>
                <a:spcPts val="4400"/>
              </a:spcBef>
              <a:defRPr sz="3950"/>
            </a:pPr>
            <a:r>
              <a:t>我们看看用函数和变量/常量作为软件基本元素的抽象方法。相对来讲面向对象是一种更高层的软件抽象封装的方法，其中方法大致对应函数，属性大致对应变量/常量。由于函数和变量/常量的相关概念相信您非常熟悉，我们这里仅讨论它们的进程地址空间分布。</a:t>
            </a:r>
          </a:p>
          <a:p>
            <a:pPr marL="482600" indent="-482600" defTabSz="627380">
              <a:spcBef>
                <a:spcPts val="4400"/>
              </a:spcBef>
              <a:defRPr sz="3950"/>
            </a:pPr>
            <a:r>
              <a:t>从图中可以看出从低地址到高地址分别内存区分别为代码段、已初始化数据段、未初始化数据段（BSS）、堆、栈和命令行参数和环境变量。</a:t>
            </a:r>
          </a:p>
        </p:txBody>
      </p:sp>
      <p:pic>
        <p:nvPicPr>
          <p:cNvPr id="163" name="pasted-image.png"/>
          <p:cNvPicPr>
            <a:picLocks noChangeAspect="1"/>
          </p:cNvPicPr>
          <p:nvPr/>
        </p:nvPicPr>
        <p:blipFill>
          <a:blip r:embed="rId1"/>
          <a:stretch>
            <a:fillRect/>
          </a:stretch>
        </p:blipFill>
        <p:spPr>
          <a:xfrm>
            <a:off x="11655333" y="3850159"/>
            <a:ext cx="11858199" cy="891681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 name="Shape 367"/>
          <p:cNvSpPr/>
          <p:nvPr>
            <p:ph type="title"/>
          </p:nvPr>
        </p:nvSpPr>
        <p:spPr>
          <a:prstGeom prst="rect">
            <a:avLst/>
          </a:prstGeom>
        </p:spPr>
        <p:txBody>
          <a:bodyPr/>
          <a:lstStyle/>
          <a:p>
            <a:r>
              <a:t>二、软件设计模式初步</a:t>
            </a:r>
          </a:p>
        </p:txBody>
      </p:sp>
      <p:sp>
        <p:nvSpPr>
          <p:cNvPr id="368" name="Shape 368"/>
          <p:cNvSpPr/>
          <p:nvPr>
            <p:ph type="body" idx="1"/>
          </p:nvPr>
        </p:nvSpPr>
        <p:spPr>
          <a:prstGeom prst="rect">
            <a:avLst/>
          </a:prstGeom>
        </p:spPr>
        <p:txBody>
          <a:bodyPr/>
          <a:lstStyle/>
          <a:p>
            <a:r>
              <a:t>设计模式涉及的基本概念</a:t>
            </a:r>
          </a:p>
          <a:p>
            <a:r>
              <a:t>什么是设计模式？</a:t>
            </a:r>
          </a:p>
          <a:p>
            <a:r>
              <a:t>设计模式的分类</a:t>
            </a:r>
          </a:p>
          <a:p>
            <a:r>
              <a:t>常用的设计模式</a:t>
            </a:r>
          </a:p>
          <a:p>
            <a:r>
              <a:t>设计模式背后的设计原则</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p:nvPr>
            <p:ph type="title"/>
          </p:nvPr>
        </p:nvSpPr>
        <p:spPr>
          <a:prstGeom prst="rect">
            <a:avLst/>
          </a:prstGeom>
        </p:spPr>
        <p:txBody>
          <a:bodyPr/>
          <a:lstStyle/>
          <a:p>
            <a:r>
              <a:t>设计模式涉及的基本概念</a:t>
            </a:r>
          </a:p>
        </p:txBody>
      </p:sp>
      <p:sp>
        <p:nvSpPr>
          <p:cNvPr id="371" name="Shape 371"/>
          <p:cNvSpPr/>
          <p:nvPr>
            <p:ph type="body" sz="half" idx="1"/>
          </p:nvPr>
        </p:nvSpPr>
        <p:spPr>
          <a:xfrm>
            <a:off x="1689100" y="3238500"/>
            <a:ext cx="21005800" cy="3899370"/>
          </a:xfrm>
          <a:prstGeom prst="rect">
            <a:avLst/>
          </a:prstGeom>
        </p:spPr>
        <p:txBody>
          <a:bodyPr/>
          <a:lstStyle/>
          <a:p>
            <a:r>
              <a:t>在面向对象分析中我们涉及到了类、对象、属性以及类与类之间的关系，在此基础上我们进一步理解面向对象设计和实现所涉及的基本术语之间的关系</a:t>
            </a:r>
          </a:p>
        </p:txBody>
      </p:sp>
      <p:pic>
        <p:nvPicPr>
          <p:cNvPr id="372" name="pasted-image.tiff"/>
          <p:cNvPicPr>
            <a:picLocks noChangeAspect="1"/>
          </p:cNvPicPr>
          <p:nvPr/>
        </p:nvPicPr>
        <p:blipFill>
          <a:blip r:embed="rId1"/>
          <a:stretch>
            <a:fillRect/>
          </a:stretch>
        </p:blipFill>
        <p:spPr>
          <a:xfrm>
            <a:off x="4096538" y="6980027"/>
            <a:ext cx="16190924" cy="606029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Shape 374"/>
          <p:cNvSpPr/>
          <p:nvPr>
            <p:ph type="title"/>
          </p:nvPr>
        </p:nvSpPr>
        <p:spPr>
          <a:prstGeom prst="rect">
            <a:avLst/>
          </a:prstGeom>
        </p:spPr>
        <p:txBody>
          <a:bodyPr/>
          <a:lstStyle>
            <a:lvl1pPr defTabSz="487045">
              <a:defRPr sz="6605"/>
            </a:lvl1pPr>
          </a:lstStyle>
          <a:p>
            <a:r>
              <a:t>继承（Inheritance）和对象组合（object composition）</a:t>
            </a:r>
          </a:p>
        </p:txBody>
      </p:sp>
      <p:sp>
        <p:nvSpPr>
          <p:cNvPr id="375" name="Shape 375"/>
          <p:cNvSpPr/>
          <p:nvPr>
            <p:ph type="body" sz="half" idx="1"/>
          </p:nvPr>
        </p:nvSpPr>
        <p:spPr>
          <a:xfrm>
            <a:off x="1689100" y="3238500"/>
            <a:ext cx="21005800" cy="3661153"/>
          </a:xfrm>
          <a:prstGeom prst="rect">
            <a:avLst/>
          </a:prstGeom>
        </p:spPr>
        <p:txBody>
          <a:bodyPr/>
          <a:lstStyle/>
          <a:p>
            <a:r>
              <a:t>继承的概念非常容易理解，于是被广为接受，但是面向对象的真正威力是封装，而非继承! 封装的威力集中体现在对象组合对继承的替代作用上。</a:t>
            </a:r>
          </a:p>
        </p:txBody>
      </p:sp>
      <p:pic>
        <p:nvPicPr>
          <p:cNvPr id="376" name="pasted-image.tiff"/>
          <p:cNvPicPr>
            <a:picLocks noChangeAspect="1"/>
          </p:cNvPicPr>
          <p:nvPr/>
        </p:nvPicPr>
        <p:blipFill>
          <a:blip r:embed="rId1"/>
          <a:stretch>
            <a:fillRect/>
          </a:stretch>
        </p:blipFill>
        <p:spPr>
          <a:xfrm>
            <a:off x="3707809" y="6922913"/>
            <a:ext cx="16968382" cy="448399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p:nvPr>
            <p:ph type="title"/>
          </p:nvPr>
        </p:nvSpPr>
        <p:spPr>
          <a:prstGeom prst="rect">
            <a:avLst/>
          </a:prstGeom>
        </p:spPr>
        <p:txBody>
          <a:bodyPr/>
          <a:lstStyle>
            <a:lvl1pPr defTabSz="487045">
              <a:defRPr sz="6605"/>
            </a:lvl1pPr>
          </a:lstStyle>
          <a:p>
            <a:r>
              <a:t>继承（Inheritance）和对象组合（object composition）</a:t>
            </a:r>
          </a:p>
        </p:txBody>
      </p:sp>
      <p:sp>
        <p:nvSpPr>
          <p:cNvPr id="379" name="Shape 379"/>
          <p:cNvSpPr/>
          <p:nvPr>
            <p:ph type="body" idx="1"/>
          </p:nvPr>
        </p:nvSpPr>
        <p:spPr>
          <a:prstGeom prst="rect">
            <a:avLst/>
          </a:prstGeom>
        </p:spPr>
        <p:txBody>
          <a:bodyPr/>
          <a:lstStyle/>
          <a:p>
            <a:r>
              <a:t>继承可以重用代码，但是破坏了代码的封装特性，增加了父类与子类之间的代码模块耦合，因此我们需要避免使用继承，在大多数情况下，应该使用对象组合替代继承来实现相同的目标。</a:t>
            </a:r>
          </a:p>
          <a:p>
            <a:r>
              <a:t>由于继承的用法被广泛接受，以致反过来造成了对封装的误解。“面向对象”范式仅仅告诉开发者在需求语句中寻找“名词 ”，并将这些名词构造成程序中的对象。在这种范式中“封装”仅仅被定义为“数据隐藏”，“对象 ”也只是被定义为“包含数据及访问这些数据的东西”。其实面向对象的真正威力不是继承而是“行为封装”，而继承的最典型用法在多态机制的实现上。</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p:nvPr>
            <p:ph type="title"/>
          </p:nvPr>
        </p:nvSpPr>
        <p:spPr>
          <a:prstGeom prst="rect">
            <a:avLst/>
          </a:prstGeom>
        </p:spPr>
        <p:txBody>
          <a:bodyPr/>
          <a:lstStyle>
            <a:lvl1pPr algn="l"/>
          </a:lstStyle>
          <a:p>
            <a:r>
              <a:t>多态Polymorphism</a:t>
            </a:r>
          </a:p>
        </p:txBody>
      </p:sp>
      <p:sp>
        <p:nvSpPr>
          <p:cNvPr id="382" name="Shape 382"/>
          <p:cNvSpPr/>
          <p:nvPr>
            <p:ph type="body" sz="half" idx="1"/>
          </p:nvPr>
        </p:nvSpPr>
        <p:spPr>
          <a:xfrm>
            <a:off x="1618896" y="2466262"/>
            <a:ext cx="12089688" cy="6084452"/>
          </a:xfrm>
          <a:prstGeom prst="rect">
            <a:avLst/>
          </a:prstGeom>
        </p:spPr>
        <p:txBody>
          <a:bodyPr/>
          <a:lstStyle/>
          <a:p>
            <a:r>
              <a:t>多态（Polymorphism）按字面的意思就是“多种状态”。在面向对象语言中，接口的多种不同的实现方式即为多态。简单的说就是允许将子类类型的指针赋值给父类类型的指针。</a:t>
            </a:r>
          </a:p>
        </p:txBody>
      </p:sp>
      <p:sp>
        <p:nvSpPr>
          <p:cNvPr id="383" name="Shape 383"/>
          <p:cNvSpPr/>
          <p:nvPr/>
        </p:nvSpPr>
        <p:spPr>
          <a:xfrm>
            <a:off x="14344905" y="571097"/>
            <a:ext cx="7683886" cy="12992101"/>
          </a:xfrm>
          <a:prstGeom prst="rect">
            <a:avLst/>
          </a:prstGeom>
          <a:ln w="12700">
            <a:miter lim="400000"/>
          </a:ln>
        </p:spPr>
        <p:txBody>
          <a:bodyPr wrap="none" lIns="50800" tIns="50800" rIns="50800" bIns="50800" anchor="ctr">
            <a:spAutoFit/>
          </a:bodyPr>
          <a:lstStyle/>
          <a:p>
            <a:pPr algn="l" defTabSz="457200">
              <a:defRPr sz="3000">
                <a:latin typeface="Menlo"/>
                <a:ea typeface="Menlo"/>
                <a:cs typeface="Menlo"/>
                <a:sym typeface="Menlo"/>
              </a:defRPr>
            </a:pPr>
            <a:r>
              <a:t>class A</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public:</a:t>
            </a:r>
          </a:p>
          <a:p>
            <a:pPr algn="l" defTabSz="457200">
              <a:defRPr sz="3000">
                <a:latin typeface="Menlo"/>
                <a:ea typeface="Menlo"/>
                <a:cs typeface="Menlo"/>
                <a:sym typeface="Menlo"/>
              </a:defRPr>
            </a:pPr>
            <a:r>
              <a:t>    A(){}</a:t>
            </a:r>
          </a:p>
          <a:p>
            <a:pPr algn="l" defTabSz="457200">
              <a:defRPr sz="3000">
                <a:latin typeface="Menlo"/>
                <a:ea typeface="Menlo"/>
                <a:cs typeface="Menlo"/>
                <a:sym typeface="Menlo"/>
              </a:defRPr>
            </a:pPr>
            <a:r>
              <a:t>    virtual void foo()</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cout&lt;&lt;"This is A."&lt;&lt;endl;</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class B: public A</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public:</a:t>
            </a:r>
          </a:p>
          <a:p>
            <a:pPr algn="l" defTabSz="457200">
              <a:defRPr sz="3000">
                <a:latin typeface="Menlo"/>
                <a:ea typeface="Menlo"/>
                <a:cs typeface="Menlo"/>
                <a:sym typeface="Menlo"/>
              </a:defRPr>
            </a:pPr>
            <a:r>
              <a:t>    B(){}</a:t>
            </a:r>
          </a:p>
          <a:p>
            <a:pPr algn="l" defTabSz="457200">
              <a:defRPr sz="3000">
                <a:latin typeface="Menlo"/>
                <a:ea typeface="Menlo"/>
                <a:cs typeface="Menlo"/>
                <a:sym typeface="Menlo"/>
              </a:defRPr>
            </a:pPr>
            <a:r>
              <a:t>    void foo()</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cout&lt;&lt;"This is B."&lt;&lt;endl;</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p>
          <a:p>
            <a:pPr algn="l" defTabSz="457200">
              <a:defRPr sz="3000">
                <a:latin typeface="Menlo"/>
                <a:ea typeface="Menlo"/>
                <a:cs typeface="Menlo"/>
                <a:sym typeface="Menlo"/>
              </a:defRPr>
            </a:pPr>
            <a:r>
              <a:t>class C: public A</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public:</a:t>
            </a:r>
          </a:p>
          <a:p>
            <a:pPr algn="l" defTabSz="457200">
              <a:defRPr sz="3000">
                <a:latin typeface="Menlo"/>
                <a:ea typeface="Menlo"/>
                <a:cs typeface="Menlo"/>
                <a:sym typeface="Menlo"/>
              </a:defRPr>
            </a:pPr>
            <a:r>
              <a:t>    C(){}</a:t>
            </a:r>
          </a:p>
          <a:p>
            <a:pPr algn="l" defTabSz="457200">
              <a:defRPr sz="3000">
                <a:latin typeface="Menlo"/>
                <a:ea typeface="Menlo"/>
                <a:cs typeface="Menlo"/>
                <a:sym typeface="Menlo"/>
              </a:defRPr>
            </a:pPr>
            <a:r>
              <a:t>    void foo()</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        cout&lt;&lt;"This is C."&lt;&lt;endl;</a:t>
            </a:r>
          </a:p>
          <a:p>
            <a:pPr algn="l" defTabSz="457200">
              <a:defRPr sz="3000">
                <a:latin typeface="Menlo"/>
                <a:ea typeface="Menlo"/>
                <a:cs typeface="Menlo"/>
                <a:sym typeface="Menlo"/>
              </a:defRPr>
            </a:pPr>
            <a:r>
              <a:t>    }</a:t>
            </a:r>
          </a:p>
          <a:p>
            <a:pPr algn="l" defTabSz="457200">
              <a:defRPr sz="3000">
                <a:latin typeface="Menlo"/>
                <a:ea typeface="Menlo"/>
                <a:cs typeface="Menlo"/>
                <a:sym typeface="Menlo"/>
              </a:defRPr>
            </a:pPr>
            <a:r>
              <a:t>};</a:t>
            </a:r>
          </a:p>
        </p:txBody>
      </p:sp>
      <p:sp>
        <p:nvSpPr>
          <p:cNvPr id="384" name="Shape 384"/>
          <p:cNvSpPr/>
          <p:nvPr/>
        </p:nvSpPr>
        <p:spPr>
          <a:xfrm>
            <a:off x="3936488" y="7181008"/>
            <a:ext cx="7454504" cy="6324601"/>
          </a:xfrm>
          <a:prstGeom prst="rect">
            <a:avLst/>
          </a:prstGeom>
          <a:ln w="12700">
            <a:miter lim="400000"/>
          </a:ln>
        </p:spPr>
        <p:txBody>
          <a:bodyPr wrap="none" lIns="50800" tIns="50800" rIns="50800" bIns="50800" anchor="ctr">
            <a:spAutoFit/>
          </a:bodyPr>
          <a:lstStyle/>
          <a:p>
            <a:pPr algn="l" defTabSz="457200">
              <a:defRPr sz="3000">
                <a:latin typeface="Menlo"/>
                <a:ea typeface="Menlo"/>
                <a:cs typeface="Menlo"/>
                <a:sym typeface="Menlo"/>
              </a:defRPr>
            </a:pPr>
          </a:p>
          <a:p>
            <a:pPr algn="l" defTabSz="457200">
              <a:defRPr sz="3000">
                <a:latin typeface="Menlo"/>
                <a:ea typeface="Menlo"/>
                <a:cs typeface="Menlo"/>
                <a:sym typeface="Menlo"/>
              </a:defRPr>
            </a:pPr>
          </a:p>
          <a:p>
            <a:pPr algn="l" defTabSz="457200">
              <a:defRPr sz="3000">
                <a:latin typeface="Menlo"/>
                <a:ea typeface="Menlo"/>
                <a:cs typeface="Menlo"/>
                <a:sym typeface="Menlo"/>
              </a:defRPr>
            </a:pPr>
            <a:r>
              <a:t>int main(int argc, char *argv[])</a:t>
            </a:r>
          </a:p>
          <a:p>
            <a:pPr algn="l" defTabSz="457200">
              <a:defRPr sz="3000">
                <a:latin typeface="Menlo"/>
                <a:ea typeface="Menlo"/>
                <a:cs typeface="Menlo"/>
                <a:sym typeface="Menlo"/>
              </a:defRPr>
            </a:pPr>
            <a:r>
              <a:t>{</a:t>
            </a:r>
          </a:p>
          <a:p>
            <a:pPr algn="l" defTabSz="457200">
              <a:defRPr sz="3000">
                <a:latin typeface="Menlo"/>
                <a:ea typeface="Menlo"/>
                <a:cs typeface="Menlo"/>
                <a:sym typeface="Menlo"/>
              </a:defRPr>
            </a:pPr>
            <a:r>
              <a:t>    A *a = new B();</a:t>
            </a:r>
          </a:p>
          <a:p>
            <a:pPr algn="l" defTabSz="457200">
              <a:defRPr sz="3000">
                <a:latin typeface="Menlo"/>
                <a:ea typeface="Menlo"/>
                <a:cs typeface="Menlo"/>
                <a:sym typeface="Menlo"/>
              </a:defRPr>
            </a:pPr>
            <a:r>
              <a:t>    a-&gt;foo();</a:t>
            </a:r>
          </a:p>
          <a:p>
            <a:pPr algn="l" defTabSz="457200">
              <a:defRPr sz="3000">
                <a:latin typeface="Menlo"/>
                <a:ea typeface="Menlo"/>
                <a:cs typeface="Menlo"/>
                <a:sym typeface="Menlo"/>
              </a:defRPr>
            </a:pPr>
          </a:p>
          <a:p>
            <a:pPr algn="l" defTabSz="457200">
              <a:defRPr sz="3000">
                <a:latin typeface="Menlo"/>
                <a:ea typeface="Menlo"/>
                <a:cs typeface="Menlo"/>
                <a:sym typeface="Menlo"/>
              </a:defRPr>
            </a:pPr>
          </a:p>
          <a:p>
            <a:pPr algn="l" defTabSz="457200">
              <a:defRPr sz="3000">
                <a:latin typeface="Menlo"/>
                <a:ea typeface="Menlo"/>
                <a:cs typeface="Menlo"/>
                <a:sym typeface="Menlo"/>
              </a:defRPr>
            </a:pPr>
            <a:r>
              <a:t>    a = new C();</a:t>
            </a:r>
          </a:p>
          <a:p>
            <a:pPr algn="l" defTabSz="457200">
              <a:defRPr sz="3000">
                <a:latin typeface="Menlo"/>
                <a:ea typeface="Menlo"/>
                <a:cs typeface="Menlo"/>
                <a:sym typeface="Menlo"/>
              </a:defRPr>
            </a:pPr>
            <a:r>
              <a:t>    a-&gt;foo();</a:t>
            </a:r>
          </a:p>
          <a:p>
            <a:pPr algn="l" defTabSz="457200">
              <a:defRPr sz="3000">
                <a:latin typeface="Menlo"/>
                <a:ea typeface="Menlo"/>
                <a:cs typeface="Menlo"/>
                <a:sym typeface="Menlo"/>
              </a:defRPr>
            </a:pPr>
          </a:p>
          <a:p>
            <a:pPr algn="l" defTabSz="457200">
              <a:defRPr sz="3000">
                <a:latin typeface="Menlo"/>
                <a:ea typeface="Menlo"/>
                <a:cs typeface="Menlo"/>
                <a:sym typeface="Menlo"/>
              </a:defRPr>
            </a:pPr>
          </a:p>
          <a:p>
            <a:pPr algn="l" defTabSz="457200">
              <a:defRPr sz="3000">
                <a:latin typeface="Menlo"/>
                <a:ea typeface="Menlo"/>
                <a:cs typeface="Menlo"/>
                <a:sym typeface="Menlo"/>
              </a:defRPr>
            </a:pPr>
            <a:r>
              <a:t>    return 0;</a:t>
            </a:r>
          </a:p>
          <a:p>
            <a:pPr algn="l" defTabSz="457200">
              <a:defRPr sz="3000">
                <a:latin typeface="Menlo"/>
                <a:ea typeface="Menlo"/>
                <a:cs typeface="Menlo"/>
                <a:sym typeface="Menlo"/>
              </a:defRPr>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Shape 386"/>
          <p:cNvSpPr/>
          <p:nvPr>
            <p:ph type="title"/>
          </p:nvPr>
        </p:nvSpPr>
        <p:spPr>
          <a:prstGeom prst="rect">
            <a:avLst/>
          </a:prstGeom>
        </p:spPr>
        <p:txBody>
          <a:bodyPr/>
          <a:lstStyle>
            <a:lvl1pPr defTabSz="503555">
              <a:defRPr sz="6830"/>
            </a:lvl1pPr>
          </a:lstStyle>
          <a:p>
            <a:r>
              <a:t>回调函数（callback）、闭包（closure）和lamda函数</a:t>
            </a:r>
          </a:p>
        </p:txBody>
      </p:sp>
      <p:sp>
        <p:nvSpPr>
          <p:cNvPr id="387" name="Shape 387"/>
          <p:cNvSpPr/>
          <p:nvPr>
            <p:ph type="body" idx="1"/>
          </p:nvPr>
        </p:nvSpPr>
        <p:spPr>
          <a:prstGeom prst="rect">
            <a:avLst/>
          </a:prstGeom>
        </p:spPr>
        <p:txBody>
          <a:bodyPr/>
          <a:lstStyle/>
          <a:p>
            <a:pPr marL="527050" indent="-527050" defTabSz="685165">
              <a:spcBef>
                <a:spcPts val="4800"/>
              </a:spcBef>
              <a:defRPr sz="4315"/>
            </a:pPr>
            <a:r>
              <a:t>多态是设计模式中非常常用的关键机制，另外回调函数（callback）、闭包（closure）和lamda函数在设计模式中也经常用到。这几个概念在实际应用中常常交叉综合出现，在理解上带来很多困扰。</a:t>
            </a:r>
          </a:p>
          <a:p>
            <a:pPr marL="527050" indent="-527050" defTabSz="685165">
              <a:spcBef>
                <a:spcPts val="4800"/>
              </a:spcBef>
              <a:defRPr sz="4315"/>
            </a:pPr>
            <a:r>
              <a:t>	•	回调函数是一个面向过程的概念，是代码执行过程的一种特殊流程；</a:t>
            </a:r>
          </a:p>
          <a:p>
            <a:pPr marL="527050" indent="-527050" defTabSz="685165">
              <a:spcBef>
                <a:spcPts val="4800"/>
              </a:spcBef>
              <a:defRPr sz="4315"/>
            </a:pPr>
            <a:r>
              <a:t>	•	闭包是变量作用域的一种特殊情形，一般用在将函数作为返回值时，该函数执行所需的上下文环境也作为返回的函数对象的一部分，这样该函数对象就是一个闭包；</a:t>
            </a:r>
          </a:p>
          <a:p>
            <a:pPr marL="527050" indent="-527050" defTabSz="685165">
              <a:spcBef>
                <a:spcPts val="4800"/>
              </a:spcBef>
              <a:defRPr sz="4315"/>
            </a:pPr>
            <a:r>
              <a:t>	•	lamda函数是函数式编程中的高阶函数，在我们常见的命令式编程语言中常常以匿名函数的形式出现，比如无参数的代码块{ code }，有参数的匿名函数往往会使用箭头函数 { x =&gt; code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p:nvPr>
            <p:ph type="title"/>
          </p:nvPr>
        </p:nvSpPr>
        <p:spPr>
          <a:prstGeom prst="rect">
            <a:avLst/>
          </a:prstGeom>
        </p:spPr>
        <p:txBody>
          <a:bodyPr/>
          <a:lstStyle/>
          <a:p>
            <a:r>
              <a:t>关系</a:t>
            </a:r>
          </a:p>
        </p:txBody>
      </p:sp>
      <p:pic>
        <p:nvPicPr>
          <p:cNvPr id="390" name="pasted-image.png"/>
          <p:cNvPicPr>
            <a:picLocks noChangeAspect="1"/>
          </p:cNvPicPr>
          <p:nvPr/>
        </p:nvPicPr>
        <p:blipFill>
          <a:blip r:embed="rId1"/>
          <a:stretch>
            <a:fillRect/>
          </a:stretch>
        </p:blipFill>
        <p:spPr>
          <a:xfrm>
            <a:off x="3877300" y="3950753"/>
            <a:ext cx="16629400" cy="804749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p:nvPr>
            <p:ph type="title"/>
          </p:nvPr>
        </p:nvSpPr>
        <p:spPr>
          <a:prstGeom prst="rect">
            <a:avLst/>
          </a:prstGeom>
        </p:spPr>
        <p:txBody>
          <a:bodyPr/>
          <a:lstStyle/>
          <a:p>
            <a:r>
              <a:t>什么是设计模式？</a:t>
            </a:r>
          </a:p>
        </p:txBody>
      </p:sp>
      <p:sp>
        <p:nvSpPr>
          <p:cNvPr id="393" name="Shape 393"/>
          <p:cNvSpPr/>
          <p:nvPr>
            <p:ph type="body" idx="1"/>
          </p:nvPr>
        </p:nvSpPr>
        <p:spPr>
          <a:prstGeom prst="rect">
            <a:avLst/>
          </a:prstGeom>
        </p:spPr>
        <p:txBody>
          <a:bodyPr/>
          <a:lstStyle/>
          <a:p>
            <a:pPr marL="457200" indent="-457200" defTabSz="594360">
              <a:spcBef>
                <a:spcPts val="4200"/>
              </a:spcBef>
              <a:defRPr sz="3745"/>
            </a:pPr>
            <a:r>
              <a:t>“设计模式”这个术语最初并不是出现在软件设计中，而是被用于建筑领域的设计中。</a:t>
            </a:r>
          </a:p>
          <a:p>
            <a:pPr marL="457200" indent="-457200" defTabSz="594360">
              <a:spcBef>
                <a:spcPts val="4200"/>
              </a:spcBef>
              <a:defRPr sz="3745"/>
            </a:pPr>
            <a:r>
              <a:t>1977 年，美国著名建筑大师、加利福尼亚大学伯克利分校环境结构中心主任克里斯托夫·亚历山大（Christopher Alexander）在他的著作《建筑模式语言：城镇、建筑、构造》（A Pattern Language: Towns Building Construction）中描述了一些常见的建筑设计问题，并提出了 253 种关于对城镇、邻里、住宅、花园和房间等进行设计的基本模式。</a:t>
            </a:r>
          </a:p>
          <a:p>
            <a:pPr marL="457200" indent="-457200" defTabSz="594360">
              <a:spcBef>
                <a:spcPts val="4200"/>
              </a:spcBef>
              <a:defRPr sz="3745"/>
            </a:pPr>
            <a:r>
              <a:t>直到 1990 年，软件工程界才开始研讨设计模式的话题，后来召开了多次关于设计模式的研讨会。</a:t>
            </a:r>
          </a:p>
          <a:p>
            <a:pPr marL="457200" indent="-457200" defTabSz="594360">
              <a:spcBef>
                <a:spcPts val="4200"/>
              </a:spcBef>
              <a:defRPr sz="3745"/>
            </a:pPr>
            <a:r>
              <a:t>1995 年，艾瑞克·伽马（ErichGamma）、理査德·海尔姆（Richard Helm）、拉尔夫·约翰森（Ralph Johnson）、约翰·威利斯迪斯（John Vlissides）等 4 位作者合作出版了《设计模式：可复用面向对象软件的基础》（Design Patterns: Elements of Reusable Object-Oriented Software）一书，书中收录了 23 个设计模式，这是设计模式领域里程碑的事件，导致了软件设计模式的突破。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ph type="title"/>
          </p:nvPr>
        </p:nvSpPr>
        <p:spPr>
          <a:prstGeom prst="rect">
            <a:avLst/>
          </a:prstGeom>
        </p:spPr>
        <p:txBody>
          <a:bodyPr/>
          <a:lstStyle/>
          <a:p>
            <a:r>
              <a:t>什么是设计模式？</a:t>
            </a:r>
          </a:p>
        </p:txBody>
      </p:sp>
      <p:sp>
        <p:nvSpPr>
          <p:cNvPr id="396" name="Shape 396"/>
          <p:cNvSpPr/>
          <p:nvPr>
            <p:ph type="body" sz="half" idx="1"/>
          </p:nvPr>
        </p:nvSpPr>
        <p:spPr>
          <a:xfrm>
            <a:off x="1689100" y="3238500"/>
            <a:ext cx="8736924" cy="9207500"/>
          </a:xfrm>
          <a:prstGeom prst="rect">
            <a:avLst/>
          </a:prstGeom>
        </p:spPr>
        <p:txBody>
          <a:bodyPr/>
          <a:lstStyle/>
          <a:p>
            <a:r>
              <a:t>设计模式的本质是面向对象设计原则的实际运用总结出的经验模型。对类的封装性、继承性和多态性以及类的关联关系和组合关系的充分理解的基础上才能准确理解设计模式。</a:t>
            </a:r>
          </a:p>
        </p:txBody>
      </p:sp>
      <p:pic>
        <p:nvPicPr>
          <p:cNvPr id="397" name="pasted-image.tiff"/>
          <p:cNvPicPr>
            <a:picLocks noChangeAspect="1"/>
          </p:cNvPicPr>
          <p:nvPr/>
        </p:nvPicPr>
        <p:blipFill>
          <a:blip r:embed="rId1"/>
          <a:stretch>
            <a:fillRect/>
          </a:stretch>
        </p:blipFill>
        <p:spPr>
          <a:xfrm>
            <a:off x="12242946" y="3974411"/>
            <a:ext cx="9290893" cy="773567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p:nvPr>
            <p:ph type="title"/>
          </p:nvPr>
        </p:nvSpPr>
        <p:spPr>
          <a:prstGeom prst="rect">
            <a:avLst/>
          </a:prstGeom>
        </p:spPr>
        <p:txBody>
          <a:bodyPr/>
          <a:lstStyle/>
          <a:p>
            <a:r>
              <a:t>设计模式的优点</a:t>
            </a:r>
          </a:p>
        </p:txBody>
      </p:sp>
      <p:sp>
        <p:nvSpPr>
          <p:cNvPr id="400" name="Shape 400"/>
          <p:cNvSpPr/>
          <p:nvPr>
            <p:ph type="body" idx="1"/>
          </p:nvPr>
        </p:nvSpPr>
        <p:spPr>
          <a:prstGeom prst="rect">
            <a:avLst/>
          </a:prstGeom>
        </p:spPr>
        <p:txBody>
          <a:bodyPr/>
          <a:lstStyle/>
          <a:p>
            <a:r>
              <a:t>正确使用设计模式具有以下优点。</a:t>
            </a:r>
          </a:p>
          <a:p>
            <a:r>
              <a:t>	•	可以提高程序员的思维能力、编程能力和设计能力。</a:t>
            </a:r>
          </a:p>
          <a:p>
            <a:r>
              <a:t>	•	使程序设计更加标准化、代码编制更加工程化，使软件开发效率大大提高，从而缩短软件的开发周期。</a:t>
            </a:r>
          </a:p>
          <a:p>
            <a:r>
              <a:t>	•	使设计的代码可重用性高、可读性强、可靠性高、灵活性好、可维护性强。</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Shape 165"/>
          <p:cNvSpPr/>
          <p:nvPr>
            <p:ph type="title"/>
          </p:nvPr>
        </p:nvSpPr>
        <p:spPr>
          <a:prstGeom prst="rect">
            <a:avLst/>
          </a:prstGeom>
        </p:spPr>
        <p:txBody>
          <a:bodyPr/>
          <a:lstStyle/>
          <a:p>
            <a:r>
              <a:t>函数和变量/常量</a:t>
            </a:r>
          </a:p>
        </p:txBody>
      </p:sp>
      <p:sp>
        <p:nvSpPr>
          <p:cNvPr id="166" name="Shape 166"/>
          <p:cNvSpPr/>
          <p:nvPr>
            <p:ph type="body" idx="1"/>
          </p:nvPr>
        </p:nvSpPr>
        <p:spPr>
          <a:prstGeom prst="rect">
            <a:avLst/>
          </a:prstGeom>
        </p:spPr>
        <p:txBody>
          <a:bodyPr/>
          <a:lstStyle/>
          <a:p>
            <a:pPr marL="374650" indent="-374650" defTabSz="487045">
              <a:spcBef>
                <a:spcPts val="3400"/>
              </a:spcBef>
              <a:defRPr sz="3065"/>
            </a:pPr>
            <a:r>
              <a:t>面向对象的软件抽象层次更高与进程地址空间对应起来更为复杂，我们以面向过程的编程语言C语言为例简要分析一下函数、常量、全局变量、静态变量和局部变量的存储空间分布。</a:t>
            </a:r>
          </a:p>
          <a:p>
            <a:pPr marL="374650" indent="-374650" defTabSz="487045">
              <a:spcBef>
                <a:spcPts val="3400"/>
              </a:spcBef>
              <a:defRPr sz="3065"/>
            </a:pPr>
            <a:r>
              <a:t>	•	全局常量（const）、字符串常量、函数以及编译时可决定的某些东西一般存储在代码段（text）；</a:t>
            </a:r>
          </a:p>
          <a:p>
            <a:pPr marL="374650" indent="-374650" defTabSz="487045">
              <a:spcBef>
                <a:spcPts val="3400"/>
              </a:spcBef>
              <a:defRPr sz="3065"/>
            </a:pPr>
            <a:r>
              <a:t>	•	初始化的全局变量、初始化的静态变量（包括全局的和局部的）存储在已初始化数据段；</a:t>
            </a:r>
          </a:p>
          <a:p>
            <a:pPr marL="374650" indent="-374650" defTabSz="487045">
              <a:spcBef>
                <a:spcPts val="3400"/>
              </a:spcBef>
              <a:defRPr sz="3065"/>
            </a:pPr>
            <a:r>
              <a:t>	•	未初始化的全局变量、未初始化的静态变量（包括全局的和局部的）存储在未初始化数据段（BSS）；</a:t>
            </a:r>
          </a:p>
          <a:p>
            <a:pPr marL="374650" indent="-374650" defTabSz="487045">
              <a:spcBef>
                <a:spcPts val="3400"/>
              </a:spcBef>
              <a:defRPr sz="3065"/>
            </a:pPr>
            <a:r>
              <a:t>	•	动态内存分配（malloc、new等）存储在堆（heap）中；</a:t>
            </a:r>
          </a:p>
          <a:p>
            <a:pPr marL="374650" indent="-374650" defTabSz="487045">
              <a:spcBef>
                <a:spcPts val="3400"/>
              </a:spcBef>
              <a:defRPr sz="3065"/>
            </a:pPr>
            <a:r>
              <a:t>	•	局部变量（初始化以及未初始化的，但不包含静态变量）、局部常量（const）存储在栈（stack）中；</a:t>
            </a:r>
          </a:p>
          <a:p>
            <a:pPr marL="374650" indent="-374650" defTabSz="487045">
              <a:spcBef>
                <a:spcPts val="3400"/>
              </a:spcBef>
              <a:defRPr sz="3065"/>
            </a:pPr>
            <a:r>
              <a:t>	•	命令行参数和环境变量存储在与栈底紧挨着的位置。</a:t>
            </a:r>
          </a:p>
          <a:p>
            <a:pPr marL="374650" indent="-374650" defTabSz="487045">
              <a:spcBef>
                <a:spcPts val="3400"/>
              </a:spcBef>
              <a:defRPr sz="3065"/>
            </a:pPr>
            <a:r>
              <a:t>如果我们堆和栈扩大，把命令行参数和环境变量作为调用main函数的栈空间，把已初始化数据段和未初始化数据段（BSS）作为扩大的堆空间的一个部分，我们就可以简单化为代码+堆栈的地址空间分布，而且这种简单化与面向过程的软件抽象元素函数和变量/常量保持逻辑一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p:nvPr>
            <p:ph type="title"/>
          </p:nvPr>
        </p:nvSpPr>
        <p:spPr>
          <a:prstGeom prst="rect">
            <a:avLst/>
          </a:prstGeom>
        </p:spPr>
        <p:txBody>
          <a:bodyPr/>
          <a:lstStyle/>
          <a:p>
            <a:r>
              <a:t>什么设计模式？</a:t>
            </a:r>
          </a:p>
        </p:txBody>
      </p:sp>
      <p:sp>
        <p:nvSpPr>
          <p:cNvPr id="403" name="Shape 403"/>
          <p:cNvSpPr/>
          <p:nvPr>
            <p:ph type="body" idx="1"/>
          </p:nvPr>
        </p:nvSpPr>
        <p:spPr>
          <a:prstGeom prst="rect">
            <a:avLst/>
          </a:prstGeom>
        </p:spPr>
        <p:txBody>
          <a:bodyPr/>
          <a:lstStyle/>
          <a:p>
            <a:r>
              <a:t>设计模式和面向对象的程序设计曾经承诺：让软件设计开发者的工作更加轻松！结果设计模式的抽象和复杂把很多开发者拒之门外。究其原因，人家承诺的是让工作更加轻松而不是让学习更加轻松，相反让学习更为困难。</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p:nvPr>
            <p:ph type="title"/>
          </p:nvPr>
        </p:nvSpPr>
        <p:spPr>
          <a:prstGeom prst="rect">
            <a:avLst/>
          </a:prstGeom>
        </p:spPr>
        <p:txBody>
          <a:bodyPr/>
          <a:lstStyle/>
          <a:p>
            <a:r>
              <a:t>设计模式要解决的问题</a:t>
            </a:r>
          </a:p>
        </p:txBody>
      </p:sp>
      <p:sp>
        <p:nvSpPr>
          <p:cNvPr id="406" name="Shape 406"/>
          <p:cNvSpPr/>
          <p:nvPr>
            <p:ph type="body" idx="1"/>
          </p:nvPr>
        </p:nvSpPr>
        <p:spPr>
          <a:prstGeom prst="rect">
            <a:avLst/>
          </a:prstGeom>
        </p:spPr>
        <p:txBody>
          <a:bodyPr/>
          <a:lstStyle/>
          <a:p>
            <a:r>
              <a:t>先来看看设计模式要解决的问题。功能分解是处理复杂问题的一种自然的方法，但是需求总是在发生变化，功能分解不能帮助我们为未来可能的变化做准备，也不能帮助我们的代码优雅地演化。结果你想在代码中做一些改变，但又不敢这么做，因为你知道对一个地方代码的修改可能在另一个地方造成破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p:nvPr>
            <p:ph type="title"/>
          </p:nvPr>
        </p:nvSpPr>
        <p:spPr>
          <a:prstGeom prst="rect">
            <a:avLst/>
          </a:prstGeom>
        </p:spPr>
        <p:txBody>
          <a:bodyPr/>
          <a:lstStyle/>
          <a:p>
            <a:r>
              <a:t>包容变化</a:t>
            </a:r>
          </a:p>
        </p:txBody>
      </p:sp>
      <p:sp>
        <p:nvSpPr>
          <p:cNvPr id="409" name="Shape 409"/>
          <p:cNvSpPr/>
          <p:nvPr>
            <p:ph type="body" idx="1"/>
          </p:nvPr>
        </p:nvSpPr>
        <p:spPr>
          <a:prstGeom prst="rect">
            <a:avLst/>
          </a:prstGeom>
        </p:spPr>
        <p:txBody>
          <a:bodyPr/>
          <a:lstStyle/>
          <a:p>
            <a:r>
              <a:t>与其抱怨总是变化的需求，我们不如改进我们的设计和开发方法，这样我们可以更有效地应付需求的变化。</a:t>
            </a:r>
          </a:p>
          <a:p>
            <a:r>
              <a:t>用模块化来包容变化，使用模块化封装的方法，按照模块化追求的高内聚低耦合目标，借助于抽象思维对模块内部信息的隐藏并使用封装接口对外只暴露必要的可见信息，利用多态、闭包、lamda函数、回调函数等特殊的机制方法，将变化的部分和不变的部分进行适当隔离。这些都是设计模式的拿手好戏。此外在设计模式的基础上，可以更加方便地用增量、迭代和不断重构等开发过程来进一步应对总是变化的需求和软件本质上的模型不稳定特质。</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p:nvPr>
            <p:ph type="title"/>
          </p:nvPr>
        </p:nvSpPr>
        <p:spPr>
          <a:prstGeom prst="rect">
            <a:avLst/>
          </a:prstGeom>
        </p:spPr>
        <p:txBody>
          <a:bodyPr/>
          <a:lstStyle>
            <a:lvl1pPr defTabSz="668655">
              <a:defRPr sz="9070"/>
            </a:lvl1pPr>
          </a:lstStyle>
          <a:p>
            <a:r>
              <a:t>设计模式是在某一情景下的问题解决方案</a:t>
            </a:r>
          </a:p>
        </p:txBody>
      </p:sp>
      <p:sp>
        <p:nvSpPr>
          <p:cNvPr id="412" name="Shape 412"/>
          <p:cNvSpPr/>
          <p:nvPr>
            <p:ph type="body" idx="1"/>
          </p:nvPr>
        </p:nvSpPr>
        <p:spPr>
          <a:prstGeom prst="rect">
            <a:avLst/>
          </a:prstGeom>
        </p:spPr>
        <p:txBody>
          <a:bodyPr/>
          <a:lstStyle/>
          <a:p>
            <a:r>
              <a:t>A design pattern codifies design decisions and best practices for solving a particular design problem according to design principles</a:t>
            </a:r>
          </a:p>
          <a:p>
            <a:r>
              <a:t>Design patterns are not the same as software libraries; they are not packaged solutions that can be used as is. Rather, they are templates for a solution that must be modified and adapted for each particular use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r>
              <a:t>设计模式一般由四个部分组成</a:t>
            </a:r>
          </a:p>
        </p:txBody>
      </p:sp>
      <p:sp>
        <p:nvSpPr>
          <p:cNvPr id="415" name="Shape 415"/>
          <p:cNvSpPr/>
          <p:nvPr>
            <p:ph type="body" idx="1"/>
          </p:nvPr>
        </p:nvSpPr>
        <p:spPr>
          <a:prstGeom prst="rect">
            <a:avLst/>
          </a:prstGeom>
        </p:spPr>
        <p:txBody>
          <a:bodyPr/>
          <a:lstStyle/>
          <a:p>
            <a:r>
              <a:t>	•	该设计模式的名称；</a:t>
            </a:r>
          </a:p>
          <a:p>
            <a:r>
              <a:t>	•	该设计模式的目的，即该设计模式要解决什么样的问题；</a:t>
            </a:r>
          </a:p>
          <a:p>
            <a:r>
              <a:t>	•	该设计模式的解决方案；</a:t>
            </a:r>
          </a:p>
          <a:p>
            <a:r>
              <a:t>	•	该设计模式的解决方案有哪些约束和限制条件。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p:nvPr>
            <p:ph type="title"/>
          </p:nvPr>
        </p:nvSpPr>
        <p:spPr>
          <a:prstGeom prst="rect">
            <a:avLst/>
          </a:prstGeom>
        </p:spPr>
        <p:txBody>
          <a:bodyPr/>
          <a:lstStyle/>
          <a:p>
            <a:r>
              <a:t>设计模式的分类</a:t>
            </a:r>
          </a:p>
        </p:txBody>
      </p:sp>
      <p:sp>
        <p:nvSpPr>
          <p:cNvPr id="418" name="Shape 418"/>
          <p:cNvSpPr/>
          <p:nvPr>
            <p:ph type="body" idx="1"/>
          </p:nvPr>
        </p:nvSpPr>
        <p:spPr>
          <a:prstGeom prst="rect">
            <a:avLst/>
          </a:prstGeom>
        </p:spPr>
        <p:txBody>
          <a:bodyPr/>
          <a:lstStyle/>
          <a:p>
            <a:r>
              <a:t>根据模式是主要用于类上还是主要用于对象上来划分的话，可分为类模式和对象模式两种类型的设计模式：</a:t>
            </a:r>
          </a:p>
          <a:p>
            <a:r>
              <a:t>	•	类模式：用于处理类与子类之间的关系，这些关系通过继承来建立，是静态的，在编译时刻便确定下来了。比如模板方法模式等属于类模式。</a:t>
            </a:r>
          </a:p>
          <a:p>
            <a:r>
              <a:t>	•	对象模式：用于处理对象之间的关系，这些关系可以通过组合或聚合来实现，在运行时刻是可以变化的，更具动态性。由于组合关系或聚合关系比继承关系耦合度低，因此多数设计模式都是对象模式。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420"/>
          <p:cNvSpPr/>
          <p:nvPr>
            <p:ph type="title"/>
          </p:nvPr>
        </p:nvSpPr>
        <p:spPr>
          <a:prstGeom prst="rect">
            <a:avLst/>
          </a:prstGeom>
        </p:spPr>
        <p:txBody>
          <a:bodyPr/>
          <a:lstStyle/>
          <a:p>
            <a:r>
              <a:t>设计模式的分类</a:t>
            </a:r>
          </a:p>
        </p:txBody>
      </p:sp>
      <p:sp>
        <p:nvSpPr>
          <p:cNvPr id="421" name="Shape 421"/>
          <p:cNvSpPr/>
          <p:nvPr>
            <p:ph type="body" idx="1"/>
          </p:nvPr>
        </p:nvSpPr>
        <p:spPr>
          <a:prstGeom prst="rect">
            <a:avLst/>
          </a:prstGeom>
        </p:spPr>
        <p:txBody>
          <a:bodyPr/>
          <a:lstStyle/>
          <a:p>
            <a:pPr marL="406400" indent="-406400" defTabSz="528320">
              <a:spcBef>
                <a:spcPts val="3700"/>
              </a:spcBef>
              <a:defRPr sz="3330"/>
            </a:pPr>
            <a:r>
              <a:t>根据设计模式可以完成的任务类型来划分的话，可以分为创建型模式、结构型模式和行为型模式 3 种类型的设计模式：</a:t>
            </a:r>
          </a:p>
          <a:p>
            <a:pPr marL="406400" indent="-406400" defTabSz="528320">
              <a:spcBef>
                <a:spcPts val="3700"/>
              </a:spcBef>
              <a:defRPr sz="3330"/>
            </a:pPr>
            <a:r>
              <a:t>	•	创建型模式：用于描述“怎样创建对象”，它的主要特点是“将对象的创建与使用分离”。比如单例模式、原型模式、建造者模式等属于创建型模式。</a:t>
            </a:r>
          </a:p>
          <a:p>
            <a:pPr marL="406400" indent="-406400" defTabSz="528320">
              <a:spcBef>
                <a:spcPts val="3700"/>
              </a:spcBef>
              <a:defRPr sz="3330"/>
            </a:pPr>
            <a:r>
              <a:t>	•	结构型模式：用于描述如何将类或对象按某种布局组成更大的结构，比如代理模式、适配器模式、桥接模式、装饰模式、外观模式、享元模式、组合模式等属于结构型模式。结构型模式分为类结构型模式和对象结构型模式，前者采用继承机制来组织接口和类，后者釆用组合或聚合来组合对象。由于组合关系或聚合关系比继承关系耦合度低，所以对象结构型模式比类结构型模式具有更大的灵活性。</a:t>
            </a:r>
          </a:p>
          <a:p>
            <a:pPr marL="406400" indent="-406400" defTabSz="528320">
              <a:spcBef>
                <a:spcPts val="3700"/>
              </a:spcBef>
              <a:defRPr sz="3330"/>
            </a:pPr>
            <a:r>
              <a:t>	•	行为型模式：用于描述程序在运行时复杂的流程控制，即描述多个类或对象之间怎样相互协作共同完成单个对象都无法单独完成的任务，它涉及算法与对象间职责的分配。比如模板方法模式、策略模式、命令模式、职责链模式、观察者模式等属于行为型模式。行为型模式分为类行为模式和对象行为模式，前者采用继承在类间分配行为，后者采用组合或聚合在对象间分配行为。由于组合关系或聚合关系比继承关系耦合度低，所以对象行为模式比类行为模式具有更大的灵活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p:nvPr>
            <p:ph type="title"/>
          </p:nvPr>
        </p:nvSpPr>
        <p:spPr>
          <a:prstGeom prst="rect">
            <a:avLst/>
          </a:prstGeom>
        </p:spPr>
        <p:txBody>
          <a:bodyPr/>
          <a:lstStyle/>
          <a:p>
            <a:r>
              <a:t>常用的设计模式</a:t>
            </a:r>
          </a:p>
        </p:txBody>
      </p:sp>
      <p:sp>
        <p:nvSpPr>
          <p:cNvPr id="424" name="Shape 424"/>
          <p:cNvSpPr/>
          <p:nvPr>
            <p:ph type="body" idx="1"/>
          </p:nvPr>
        </p:nvSpPr>
        <p:spPr>
          <a:prstGeom prst="rect">
            <a:avLst/>
          </a:prstGeom>
        </p:spPr>
        <p:txBody>
          <a:bodyPr/>
          <a:lstStyle/>
          <a:p>
            <a:pPr marL="590550" indent="-590550" defTabSz="767715">
              <a:spcBef>
                <a:spcPts val="5400"/>
              </a:spcBef>
              <a:defRPr sz="4835"/>
            </a:pPr>
            <a:r>
              <a:t>	•	单例（Singleton）模式：某个类只能生成一个实例，该类提供了一个全局访问点供外部获取该实例，典型的应用如数据库实例。</a:t>
            </a:r>
          </a:p>
          <a:p>
            <a:pPr marL="590550" indent="-590550" defTabSz="767715">
              <a:spcBef>
                <a:spcPts val="5400"/>
              </a:spcBef>
              <a:defRPr sz="4835"/>
            </a:pPr>
            <a:r>
              <a:t>	•	原型（Prototype）模式：将一个对象作为原型，通过对其进行复制而克隆出多个和原型类似的新实例，原型模式的应用场景非常多，几乎所有通过复制的方式创建新实例的场景都有原型模式。</a:t>
            </a:r>
          </a:p>
          <a:p>
            <a:pPr marL="590550" indent="-590550" defTabSz="767715">
              <a:spcBef>
                <a:spcPts val="5400"/>
              </a:spcBef>
              <a:defRPr sz="4835"/>
            </a:pPr>
            <a:r>
              <a:t>	•	建造者（Builder）模式：将一个复杂对象分解成多个相对简单的部分，然后根据不同需要分别创建它们，最后构建成该复杂对象。主要应用于复杂对象中的各部分的建造顺序相对固定或者创建复杂对象的算法独立于各组成部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Shape 426"/>
          <p:cNvSpPr/>
          <p:nvPr>
            <p:ph type="title"/>
          </p:nvPr>
        </p:nvSpPr>
        <p:spPr>
          <a:prstGeom prst="rect">
            <a:avLst/>
          </a:prstGeom>
        </p:spPr>
        <p:txBody>
          <a:bodyPr/>
          <a:lstStyle/>
          <a:p>
            <a:r>
              <a:t>常用的设计模式</a:t>
            </a:r>
          </a:p>
        </p:txBody>
      </p:sp>
      <p:sp>
        <p:nvSpPr>
          <p:cNvPr id="427" name="Shape 427"/>
          <p:cNvSpPr/>
          <p:nvPr>
            <p:ph type="body" sz="half" idx="1"/>
          </p:nvPr>
        </p:nvSpPr>
        <p:spPr>
          <a:xfrm>
            <a:off x="1689100" y="3238500"/>
            <a:ext cx="10270248" cy="9207500"/>
          </a:xfrm>
          <a:prstGeom prst="rect">
            <a:avLst/>
          </a:prstGeom>
        </p:spPr>
        <p:txBody>
          <a:bodyPr/>
          <a:lstStyle>
            <a:lvl1pPr marL="622300" indent="-622300" defTabSz="808990">
              <a:spcBef>
                <a:spcPts val="5700"/>
              </a:spcBef>
              <a:defRPr sz="5095"/>
            </a:lvl1pPr>
          </a:lstStyle>
          <a:p>
            <a:r>
              <a:t>	•	代理（Proxy）模式：为某对象提供一种代理以控制对该对象的访问。即客户端通过代理间接地访问该对象，从而限制、增强或修改该对象的一些特性。代理模式是不要和陌生人说话原则的体现，典型的应用如外部接口本地化将外部的输入和输出封装成本地接口，有效降低模块与外部的耦合度。</a:t>
            </a:r>
          </a:p>
        </p:txBody>
      </p:sp>
      <p:sp>
        <p:nvSpPr>
          <p:cNvPr id="428" name="Shape 428"/>
          <p:cNvSpPr/>
          <p:nvPr/>
        </p:nvSpPr>
        <p:spPr>
          <a:xfrm>
            <a:off x="12913600" y="5934337"/>
            <a:ext cx="1270001"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29" name="Shape 429"/>
          <p:cNvSpPr/>
          <p:nvPr/>
        </p:nvSpPr>
        <p:spPr>
          <a:xfrm>
            <a:off x="13515997" y="7199847"/>
            <a:ext cx="1" cy="1573812"/>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430" name="Shape 430"/>
          <p:cNvSpPr/>
          <p:nvPr/>
        </p:nvSpPr>
        <p:spPr>
          <a:xfrm>
            <a:off x="12880997" y="8771421"/>
            <a:ext cx="1270001" cy="12700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31" name="Shape 431"/>
          <p:cNvSpPr/>
          <p:nvPr/>
        </p:nvSpPr>
        <p:spPr>
          <a:xfrm>
            <a:off x="14550302" y="6074037"/>
            <a:ext cx="2654301" cy="990601"/>
          </a:xfrm>
          <a:prstGeom prst="rect">
            <a:avLst/>
          </a:prstGeom>
          <a:ln w="12700">
            <a:miter lim="400000"/>
          </a:ln>
        </p:spPr>
        <p:txBody>
          <a:bodyPr wrap="none" lIns="50800" tIns="50800" rIns="50800" bIns="50800" anchor="ctr">
            <a:spAutoFit/>
          </a:bodyPr>
          <a:lstStyle/>
          <a:p>
            <a:r>
              <a:t>客户代码</a:t>
            </a:r>
          </a:p>
        </p:txBody>
      </p:sp>
      <p:sp>
        <p:nvSpPr>
          <p:cNvPr id="432" name="Shape 432"/>
          <p:cNvSpPr/>
          <p:nvPr/>
        </p:nvSpPr>
        <p:spPr>
          <a:xfrm>
            <a:off x="14550302" y="8911121"/>
            <a:ext cx="2654301" cy="990601"/>
          </a:xfrm>
          <a:prstGeom prst="rect">
            <a:avLst/>
          </a:prstGeom>
          <a:ln w="12700">
            <a:miter lim="400000"/>
          </a:ln>
        </p:spPr>
        <p:txBody>
          <a:bodyPr wrap="none" lIns="50800" tIns="50800" rIns="50800" bIns="50800" anchor="ctr">
            <a:spAutoFit/>
          </a:bodyPr>
          <a:lstStyle/>
          <a:p>
            <a:r>
              <a:t>服务代码</a:t>
            </a:r>
          </a:p>
        </p:txBody>
      </p:sp>
      <p:sp>
        <p:nvSpPr>
          <p:cNvPr id="433" name="Shape 433"/>
          <p:cNvSpPr/>
          <p:nvPr/>
        </p:nvSpPr>
        <p:spPr>
          <a:xfrm>
            <a:off x="12206466" y="7554952"/>
            <a:ext cx="1102361" cy="863601"/>
          </a:xfrm>
          <a:prstGeom prst="rect">
            <a:avLst/>
          </a:prstGeom>
          <a:ln w="12700">
            <a:miter lim="400000"/>
          </a:ln>
        </p:spPr>
        <p:txBody>
          <a:bodyPr wrap="none" lIns="50800" tIns="50800" rIns="50800" bIns="50800" anchor="ctr">
            <a:spAutoFit/>
          </a:bodyPr>
          <a:lstStyle/>
          <a:p>
            <a:r>
              <a:t>API</a:t>
            </a:r>
          </a:p>
        </p:txBody>
      </p:sp>
      <p:sp>
        <p:nvSpPr>
          <p:cNvPr id="434" name="Shape 434"/>
          <p:cNvSpPr/>
          <p:nvPr/>
        </p:nvSpPr>
        <p:spPr>
          <a:xfrm>
            <a:off x="14458012" y="7352879"/>
            <a:ext cx="2838883" cy="1270001"/>
          </a:xfrm>
          <a:prstGeom prst="rightArrow">
            <a:avLst>
              <a:gd name="adj1" fmla="val 32000"/>
              <a:gd name="adj2" fmla="val 64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35" name="Shape 435"/>
          <p:cNvSpPr/>
          <p:nvPr/>
        </p:nvSpPr>
        <p:spPr>
          <a:xfrm>
            <a:off x="18446080" y="4417113"/>
            <a:ext cx="1270001" cy="1270001"/>
          </a:xfrm>
          <a:prstGeom prst="rect">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36" name="Shape 436"/>
          <p:cNvSpPr/>
          <p:nvPr/>
        </p:nvSpPr>
        <p:spPr>
          <a:xfrm>
            <a:off x="18446080" y="6297201"/>
            <a:ext cx="1270001" cy="1270001"/>
          </a:xfrm>
          <a:prstGeom prst="rect">
            <a:avLst/>
          </a:prstGeom>
          <a:blipFill>
            <a:blip r:embed="rId3"/>
          </a:blipFill>
          <a:ln w="12700">
            <a:miter lim="400000"/>
          </a:ln>
          <a:effectLst>
            <a:outerShdw blurRad="50800" dist="12700" rotWithShape="0">
              <a:srgbClr val="000000">
                <a:alpha val="50000"/>
              </a:srgbClr>
            </a:outerShdw>
          </a:effectLst>
        </p:spPr>
        <p:txBody>
          <a:bodyPr lIns="50800" tIns="50800" rIns="50800" bIns="50800" anchor="ctr"/>
          <a:lstStyle/>
          <a:p>
            <a:pPr>
              <a:defRPr sz="3200">
                <a:solidFill>
                  <a:srgbClr val="FFFFFF"/>
                </a:solidFill>
              </a:defRPr>
            </a:pPr>
          </a:p>
        </p:txBody>
      </p:sp>
      <p:sp>
        <p:nvSpPr>
          <p:cNvPr id="437" name="Shape 437"/>
          <p:cNvSpPr/>
          <p:nvPr/>
        </p:nvSpPr>
        <p:spPr>
          <a:xfrm>
            <a:off x="19081080" y="5649258"/>
            <a:ext cx="1" cy="645992"/>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438" name="Shape 438"/>
          <p:cNvSpPr/>
          <p:nvPr/>
        </p:nvSpPr>
        <p:spPr>
          <a:xfrm>
            <a:off x="19081081" y="7579758"/>
            <a:ext cx="1" cy="1573811"/>
          </a:xfrm>
          <a:prstGeom prst="line">
            <a:avLst/>
          </a:prstGeom>
          <a:ln w="25400">
            <a:solidFill>
              <a:srgbClr val="000000"/>
            </a:solidFill>
            <a:miter lim="400000"/>
            <a:tailEnd type="triangle"/>
          </a:ln>
        </p:spPr>
        <p:txBody>
          <a:bodyPr lIns="50800" tIns="50800" rIns="50800" bIns="50800" anchor="ctr"/>
          <a:lstStyle/>
          <a:p>
            <a:pPr>
              <a:defRPr sz="3200"/>
            </a:pPr>
          </a:p>
        </p:txBody>
      </p:sp>
      <p:sp>
        <p:nvSpPr>
          <p:cNvPr id="439" name="Shape 439"/>
          <p:cNvSpPr/>
          <p:nvPr/>
        </p:nvSpPr>
        <p:spPr>
          <a:xfrm>
            <a:off x="18493401" y="9166126"/>
            <a:ext cx="1270001" cy="1270001"/>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440" name="Shape 440"/>
          <p:cNvSpPr/>
          <p:nvPr/>
        </p:nvSpPr>
        <p:spPr>
          <a:xfrm>
            <a:off x="20024695" y="9305826"/>
            <a:ext cx="2654301" cy="990601"/>
          </a:xfrm>
          <a:prstGeom prst="rect">
            <a:avLst/>
          </a:prstGeom>
          <a:ln w="12700">
            <a:miter lim="400000"/>
          </a:ln>
        </p:spPr>
        <p:txBody>
          <a:bodyPr wrap="none" lIns="50800" tIns="50800" rIns="50800" bIns="50800" anchor="ctr">
            <a:spAutoFit/>
          </a:bodyPr>
          <a:lstStyle/>
          <a:p>
            <a:r>
              <a:t>服务代码</a:t>
            </a:r>
          </a:p>
        </p:txBody>
      </p:sp>
      <p:sp>
        <p:nvSpPr>
          <p:cNvPr id="441" name="Shape 441"/>
          <p:cNvSpPr/>
          <p:nvPr/>
        </p:nvSpPr>
        <p:spPr>
          <a:xfrm>
            <a:off x="17898921" y="7934863"/>
            <a:ext cx="1102361" cy="863601"/>
          </a:xfrm>
          <a:prstGeom prst="rect">
            <a:avLst/>
          </a:prstGeom>
          <a:ln w="12700">
            <a:miter lim="400000"/>
          </a:ln>
        </p:spPr>
        <p:txBody>
          <a:bodyPr wrap="none" lIns="50800" tIns="50800" rIns="50800" bIns="50800" anchor="ctr">
            <a:spAutoFit/>
          </a:bodyPr>
          <a:lstStyle/>
          <a:p>
            <a:r>
              <a:t>API</a:t>
            </a:r>
          </a:p>
        </p:txBody>
      </p:sp>
      <p:sp>
        <p:nvSpPr>
          <p:cNvPr id="442" name="Shape 442"/>
          <p:cNvSpPr/>
          <p:nvPr/>
        </p:nvSpPr>
        <p:spPr>
          <a:xfrm>
            <a:off x="20024695" y="4556813"/>
            <a:ext cx="2654301" cy="990601"/>
          </a:xfrm>
          <a:prstGeom prst="rect">
            <a:avLst/>
          </a:prstGeom>
          <a:ln w="12700">
            <a:miter lim="400000"/>
          </a:ln>
        </p:spPr>
        <p:txBody>
          <a:bodyPr wrap="none" lIns="50800" tIns="50800" rIns="50800" bIns="50800" anchor="ctr">
            <a:spAutoFit/>
          </a:bodyPr>
          <a:lstStyle/>
          <a:p>
            <a:r>
              <a:t>客户代码</a:t>
            </a:r>
          </a:p>
        </p:txBody>
      </p:sp>
      <p:sp>
        <p:nvSpPr>
          <p:cNvPr id="443" name="Shape 443"/>
          <p:cNvSpPr/>
          <p:nvPr/>
        </p:nvSpPr>
        <p:spPr>
          <a:xfrm>
            <a:off x="20659695" y="6436900"/>
            <a:ext cx="1384301" cy="990601"/>
          </a:xfrm>
          <a:prstGeom prst="rect">
            <a:avLst/>
          </a:prstGeom>
          <a:ln w="12700">
            <a:miter lim="400000"/>
          </a:ln>
        </p:spPr>
        <p:txBody>
          <a:bodyPr wrap="none" lIns="50800" tIns="50800" rIns="50800" bIns="50800" anchor="ctr">
            <a:spAutoFit/>
          </a:bodyPr>
          <a:lstStyle/>
          <a:p>
            <a:r>
              <a:t>代理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type="lt">
                                    <p:tmAbs val="0"/>
                                  </p:iterate>
                                  <p:childTnLst>
                                    <p:set>
                                      <p:cBhvr>
                                        <p:cTn id="6" dur="indefinite" fill="hold"/>
                                        <p:tgtEl>
                                          <p:spTgt spid="434"/>
                                        </p:tgtEl>
                                        <p:attrNameLst>
                                          <p:attrName>style.visibility</p:attrName>
                                        </p:attrNameLst>
                                      </p:cBhvr>
                                      <p:to>
                                        <p:strVal val="visible"/>
                                      </p:to>
                                    </p:set>
                                    <p:anim calcmode="lin" valueType="num">
                                      <p:cBhvr>
                                        <p:cTn id="7" dur="1000" fill="hold"/>
                                        <p:tgtEl>
                                          <p:spTgt spid="434"/>
                                        </p:tgtEl>
                                        <p:attrNameLst>
                                          <p:attrName>ppt_x</p:attrName>
                                        </p:attrNameLst>
                                      </p:cBhvr>
                                      <p:tavLst>
                                        <p:tav tm="0">
                                          <p:val>
                                            <p:strVal val="0-#ppt_w/2"/>
                                          </p:val>
                                        </p:tav>
                                        <p:tav tm="100000">
                                          <p:val>
                                            <p:strVal val="#ppt_x"/>
                                          </p:val>
                                        </p:tav>
                                      </p:tavLst>
                                    </p:anim>
                                    <p:anim calcmode="lin" valueType="num">
                                      <p:cBhvr>
                                        <p:cTn id="8" dur="1000" fill="hold"/>
                                        <p:tgtEl>
                                          <p:spTgt spid="4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2" nodeType="clickEffect">
                                  <p:stCondLst>
                                    <p:cond delay="0"/>
                                  </p:stCondLst>
                                  <p:iterate type="el">
                                    <p:tmAbs val="0"/>
                                  </p:iterate>
                                  <p:childTnLst>
                                    <p:set>
                                      <p:cBhvr>
                                        <p:cTn id="12" dur="indefinite" fill="hold"/>
                                        <p:tgtEl>
                                          <p:spTgt spid="435"/>
                                        </p:tgtEl>
                                        <p:attrNameLst>
                                          <p:attrName>style.visibility</p:attrName>
                                        </p:attrNameLst>
                                      </p:cBhvr>
                                      <p:to>
                                        <p:strVal val="visible"/>
                                      </p:to>
                                    </p:set>
                                    <p:anim calcmode="lin" valueType="num">
                                      <p:cBhvr>
                                        <p:cTn id="13" dur="1000" fill="hold"/>
                                        <p:tgtEl>
                                          <p:spTgt spid="435"/>
                                        </p:tgtEl>
                                        <p:attrNameLst>
                                          <p:attrName>ppt_x</p:attrName>
                                        </p:attrNameLst>
                                      </p:cBhvr>
                                      <p:tavLst>
                                        <p:tav tm="0">
                                          <p:val>
                                            <p:strVal val="#ppt_x"/>
                                          </p:val>
                                        </p:tav>
                                        <p:tav tm="100000">
                                          <p:val>
                                            <p:strVal val="#ppt_x"/>
                                          </p:val>
                                        </p:tav>
                                      </p:tavLst>
                                    </p:anim>
                                    <p:anim calcmode="lin" valueType="num">
                                      <p:cBhvr>
                                        <p:cTn id="14" dur="1000" fill="hold"/>
                                        <p:tgtEl>
                                          <p:spTgt spid="43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3" nodeType="clickEffect">
                                  <p:stCondLst>
                                    <p:cond delay="0"/>
                                  </p:stCondLst>
                                  <p:iterate type="el">
                                    <p:tmAbs val="0"/>
                                  </p:iterate>
                                  <p:childTnLst>
                                    <p:set>
                                      <p:cBhvr>
                                        <p:cTn id="18" dur="indefinite" fill="hold"/>
                                        <p:tgtEl>
                                          <p:spTgt spid="442"/>
                                        </p:tgtEl>
                                        <p:attrNameLst>
                                          <p:attrName>style.visibility</p:attrName>
                                        </p:attrNameLst>
                                      </p:cBhvr>
                                      <p:to>
                                        <p:strVal val="visible"/>
                                      </p:to>
                                    </p:set>
                                    <p:anim calcmode="lin" valueType="num">
                                      <p:cBhvr>
                                        <p:cTn id="19" dur="1000" fill="hold"/>
                                        <p:tgtEl>
                                          <p:spTgt spid="442"/>
                                        </p:tgtEl>
                                        <p:attrNameLst>
                                          <p:attrName>ppt_x</p:attrName>
                                        </p:attrNameLst>
                                      </p:cBhvr>
                                      <p:tavLst>
                                        <p:tav tm="0">
                                          <p:val>
                                            <p:strVal val="#ppt_x"/>
                                          </p:val>
                                        </p:tav>
                                        <p:tav tm="100000">
                                          <p:val>
                                            <p:strVal val="#ppt_x"/>
                                          </p:val>
                                        </p:tav>
                                      </p:tavLst>
                                    </p:anim>
                                    <p:anim calcmode="lin" valueType="num">
                                      <p:cBhvr>
                                        <p:cTn id="20" dur="1000" fill="hold"/>
                                        <p:tgtEl>
                                          <p:spTgt spid="44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4" nodeType="clickEffect">
                                  <p:stCondLst>
                                    <p:cond delay="0"/>
                                  </p:stCondLst>
                                  <p:iterate type="el">
                                    <p:tmAbs val="0"/>
                                  </p:iterate>
                                  <p:childTnLst>
                                    <p:set>
                                      <p:cBhvr>
                                        <p:cTn id="24" dur="indefinite" fill="hold"/>
                                        <p:tgtEl>
                                          <p:spTgt spid="437"/>
                                        </p:tgtEl>
                                        <p:attrNameLst>
                                          <p:attrName>style.visibility</p:attrName>
                                        </p:attrNameLst>
                                      </p:cBhvr>
                                      <p:to>
                                        <p:strVal val="visible"/>
                                      </p:to>
                                    </p:set>
                                    <p:anim calcmode="lin" valueType="num">
                                      <p:cBhvr>
                                        <p:cTn id="25" dur="1000" fill="hold"/>
                                        <p:tgtEl>
                                          <p:spTgt spid="437"/>
                                        </p:tgtEl>
                                        <p:attrNameLst>
                                          <p:attrName>ppt_x</p:attrName>
                                        </p:attrNameLst>
                                      </p:cBhvr>
                                      <p:tavLst>
                                        <p:tav tm="0">
                                          <p:val>
                                            <p:strVal val="#ppt_x"/>
                                          </p:val>
                                        </p:tav>
                                        <p:tav tm="100000">
                                          <p:val>
                                            <p:strVal val="#ppt_x"/>
                                          </p:val>
                                        </p:tav>
                                      </p:tavLst>
                                    </p:anim>
                                    <p:anim calcmode="lin" valueType="num">
                                      <p:cBhvr>
                                        <p:cTn id="26" dur="1000" fill="hold"/>
                                        <p:tgtEl>
                                          <p:spTgt spid="43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grpId="5" nodeType="clickEffect">
                                  <p:stCondLst>
                                    <p:cond delay="0"/>
                                  </p:stCondLst>
                                  <p:iterate type="el">
                                    <p:tmAbs val="0"/>
                                  </p:iterate>
                                  <p:childTnLst>
                                    <p:set>
                                      <p:cBhvr>
                                        <p:cTn id="30" dur="indefinite" fill="hold"/>
                                        <p:tgtEl>
                                          <p:spTgt spid="436"/>
                                        </p:tgtEl>
                                        <p:attrNameLst>
                                          <p:attrName>style.visibility</p:attrName>
                                        </p:attrNameLst>
                                      </p:cBhvr>
                                      <p:to>
                                        <p:strVal val="visible"/>
                                      </p:to>
                                    </p:set>
                                    <p:anim calcmode="lin" valueType="num">
                                      <p:cBhvr>
                                        <p:cTn id="31" dur="1000" fill="hold"/>
                                        <p:tgtEl>
                                          <p:spTgt spid="436"/>
                                        </p:tgtEl>
                                        <p:attrNameLst>
                                          <p:attrName>ppt_x</p:attrName>
                                        </p:attrNameLst>
                                      </p:cBhvr>
                                      <p:tavLst>
                                        <p:tav tm="0">
                                          <p:val>
                                            <p:strVal val="#ppt_x"/>
                                          </p:val>
                                        </p:tav>
                                        <p:tav tm="100000">
                                          <p:val>
                                            <p:strVal val="#ppt_x"/>
                                          </p:val>
                                        </p:tav>
                                      </p:tavLst>
                                    </p:anim>
                                    <p:anim calcmode="lin" valueType="num">
                                      <p:cBhvr>
                                        <p:cTn id="32" dur="1000" fill="hold"/>
                                        <p:tgtEl>
                                          <p:spTgt spid="436"/>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grpId="6" nodeType="clickEffect">
                                  <p:stCondLst>
                                    <p:cond delay="0"/>
                                  </p:stCondLst>
                                  <p:iterate type="el">
                                    <p:tmAbs val="0"/>
                                  </p:iterate>
                                  <p:childTnLst>
                                    <p:set>
                                      <p:cBhvr>
                                        <p:cTn id="36" dur="indefinite" fill="hold"/>
                                        <p:tgtEl>
                                          <p:spTgt spid="438"/>
                                        </p:tgtEl>
                                        <p:attrNameLst>
                                          <p:attrName>style.visibility</p:attrName>
                                        </p:attrNameLst>
                                      </p:cBhvr>
                                      <p:to>
                                        <p:strVal val="visible"/>
                                      </p:to>
                                    </p:set>
                                    <p:anim calcmode="lin" valueType="num">
                                      <p:cBhvr>
                                        <p:cTn id="37" dur="1000" fill="hold"/>
                                        <p:tgtEl>
                                          <p:spTgt spid="438"/>
                                        </p:tgtEl>
                                        <p:attrNameLst>
                                          <p:attrName>ppt_x</p:attrName>
                                        </p:attrNameLst>
                                      </p:cBhvr>
                                      <p:tavLst>
                                        <p:tav tm="0">
                                          <p:val>
                                            <p:strVal val="#ppt_x"/>
                                          </p:val>
                                        </p:tav>
                                        <p:tav tm="100000">
                                          <p:val>
                                            <p:strVal val="#ppt_x"/>
                                          </p:val>
                                        </p:tav>
                                      </p:tavLst>
                                    </p:anim>
                                    <p:anim calcmode="lin" valueType="num">
                                      <p:cBhvr>
                                        <p:cTn id="38" dur="1000" fill="hold"/>
                                        <p:tgtEl>
                                          <p:spTgt spid="43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1" fill="hold" grpId="7" nodeType="clickEffect">
                                  <p:stCondLst>
                                    <p:cond delay="0"/>
                                  </p:stCondLst>
                                  <p:iterate type="el">
                                    <p:tmAbs val="0"/>
                                  </p:iterate>
                                  <p:childTnLst>
                                    <p:set>
                                      <p:cBhvr>
                                        <p:cTn id="42" dur="indefinite" fill="hold"/>
                                        <p:tgtEl>
                                          <p:spTgt spid="441"/>
                                        </p:tgtEl>
                                        <p:attrNameLst>
                                          <p:attrName>style.visibility</p:attrName>
                                        </p:attrNameLst>
                                      </p:cBhvr>
                                      <p:to>
                                        <p:strVal val="visible"/>
                                      </p:to>
                                    </p:set>
                                    <p:anim calcmode="lin" valueType="num">
                                      <p:cBhvr>
                                        <p:cTn id="43" dur="1000" fill="hold"/>
                                        <p:tgtEl>
                                          <p:spTgt spid="441"/>
                                        </p:tgtEl>
                                        <p:attrNameLst>
                                          <p:attrName>ppt_x</p:attrName>
                                        </p:attrNameLst>
                                      </p:cBhvr>
                                      <p:tavLst>
                                        <p:tav tm="0">
                                          <p:val>
                                            <p:strVal val="#ppt_x"/>
                                          </p:val>
                                        </p:tav>
                                        <p:tav tm="100000">
                                          <p:val>
                                            <p:strVal val="#ppt_x"/>
                                          </p:val>
                                        </p:tav>
                                      </p:tavLst>
                                    </p:anim>
                                    <p:anim calcmode="lin" valueType="num">
                                      <p:cBhvr>
                                        <p:cTn id="44" dur="1000" fill="hold"/>
                                        <p:tgtEl>
                                          <p:spTgt spid="44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8" nodeType="clickEffect">
                                  <p:stCondLst>
                                    <p:cond delay="0"/>
                                  </p:stCondLst>
                                  <p:iterate type="el">
                                    <p:tmAbs val="0"/>
                                  </p:iterate>
                                  <p:childTnLst>
                                    <p:set>
                                      <p:cBhvr>
                                        <p:cTn id="48" dur="indefinite" fill="hold"/>
                                        <p:tgtEl>
                                          <p:spTgt spid="439"/>
                                        </p:tgtEl>
                                        <p:attrNameLst>
                                          <p:attrName>style.visibility</p:attrName>
                                        </p:attrNameLst>
                                      </p:cBhvr>
                                      <p:to>
                                        <p:strVal val="visible"/>
                                      </p:to>
                                    </p:set>
                                    <p:anim calcmode="lin" valueType="num">
                                      <p:cBhvr>
                                        <p:cTn id="49" dur="1000" fill="hold"/>
                                        <p:tgtEl>
                                          <p:spTgt spid="439"/>
                                        </p:tgtEl>
                                        <p:attrNameLst>
                                          <p:attrName>ppt_x</p:attrName>
                                        </p:attrNameLst>
                                      </p:cBhvr>
                                      <p:tavLst>
                                        <p:tav tm="0">
                                          <p:val>
                                            <p:strVal val="#ppt_x"/>
                                          </p:val>
                                        </p:tav>
                                        <p:tav tm="100000">
                                          <p:val>
                                            <p:strVal val="#ppt_x"/>
                                          </p:val>
                                        </p:tav>
                                      </p:tavLst>
                                    </p:anim>
                                    <p:anim calcmode="lin" valueType="num">
                                      <p:cBhvr>
                                        <p:cTn id="50" dur="1000" fill="hold"/>
                                        <p:tgtEl>
                                          <p:spTgt spid="439"/>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1" fill="hold" grpId="9" nodeType="clickEffect">
                                  <p:stCondLst>
                                    <p:cond delay="0"/>
                                  </p:stCondLst>
                                  <p:iterate type="el">
                                    <p:tmAbs val="0"/>
                                  </p:iterate>
                                  <p:childTnLst>
                                    <p:set>
                                      <p:cBhvr>
                                        <p:cTn id="54" dur="indefinite" fill="hold"/>
                                        <p:tgtEl>
                                          <p:spTgt spid="440"/>
                                        </p:tgtEl>
                                        <p:attrNameLst>
                                          <p:attrName>style.visibility</p:attrName>
                                        </p:attrNameLst>
                                      </p:cBhvr>
                                      <p:to>
                                        <p:strVal val="visible"/>
                                      </p:to>
                                    </p:set>
                                    <p:anim calcmode="lin" valueType="num">
                                      <p:cBhvr>
                                        <p:cTn id="55" dur="1000" fill="hold"/>
                                        <p:tgtEl>
                                          <p:spTgt spid="440"/>
                                        </p:tgtEl>
                                        <p:attrNameLst>
                                          <p:attrName>ppt_x</p:attrName>
                                        </p:attrNameLst>
                                      </p:cBhvr>
                                      <p:tavLst>
                                        <p:tav tm="0">
                                          <p:val>
                                            <p:strVal val="#ppt_x"/>
                                          </p:val>
                                        </p:tav>
                                        <p:tav tm="100000">
                                          <p:val>
                                            <p:strVal val="#ppt_x"/>
                                          </p:val>
                                        </p:tav>
                                      </p:tavLst>
                                    </p:anim>
                                    <p:anim calcmode="lin" valueType="num">
                                      <p:cBhvr>
                                        <p:cTn id="56" dur="1000" fill="hold"/>
                                        <p:tgtEl>
                                          <p:spTgt spid="440"/>
                                        </p:tgtEl>
                                        <p:attrNameLst>
                                          <p:attrName>ppt_y</p:attrName>
                                        </p:attrNameLst>
                                      </p:cBhvr>
                                      <p:tavLst>
                                        <p:tav tm="0">
                                          <p:val>
                                            <p:strVal val="0-#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10" nodeType="clickEffect">
                                  <p:stCondLst>
                                    <p:cond delay="0"/>
                                  </p:stCondLst>
                                  <p:iterate type="el">
                                    <p:tmAbs val="0"/>
                                  </p:iterate>
                                  <p:childTnLst>
                                    <p:set>
                                      <p:cBhvr>
                                        <p:cTn id="60" dur="indefinite" fill="hold"/>
                                        <p:tgtEl>
                                          <p:spTgt spid="443"/>
                                        </p:tgtEl>
                                        <p:attrNameLst>
                                          <p:attrName>style.visibility</p:attrName>
                                        </p:attrNameLst>
                                      </p:cBhvr>
                                      <p:to>
                                        <p:strVal val="visible"/>
                                      </p:to>
                                    </p:set>
                                    <p:anim calcmode="lin" valueType="num">
                                      <p:cBhvr>
                                        <p:cTn id="61" dur="1000" fill="hold"/>
                                        <p:tgtEl>
                                          <p:spTgt spid="443"/>
                                        </p:tgtEl>
                                        <p:attrNameLst>
                                          <p:attrName>ppt_x</p:attrName>
                                        </p:attrNameLst>
                                      </p:cBhvr>
                                      <p:tavLst>
                                        <p:tav tm="0">
                                          <p:val>
                                            <p:strVal val="#ppt_x"/>
                                          </p:val>
                                        </p:tav>
                                        <p:tav tm="100000">
                                          <p:val>
                                            <p:strVal val="#ppt_x"/>
                                          </p:val>
                                        </p:tav>
                                      </p:tavLst>
                                    </p:anim>
                                    <p:anim calcmode="lin" valueType="num">
                                      <p:cBhvr>
                                        <p:cTn id="62" dur="1000" fill="hold"/>
                                        <p:tgtEl>
                                          <p:spTgt spid="4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spid="435" grpId="2" animBg="1" advAuto="0"/>
      <p:bldP spid="434" grpId="1" animBg="1" advAuto="0"/>
      <p:bldP spid="438" grpId="6" animBg="1" advAuto="0"/>
      <p:bldP spid="437" grpId="4" animBg="1" advAuto="0"/>
      <p:bldP spid="441" grpId="7" animBg="1" advAuto="0"/>
      <p:bldP spid="442" grpId="3" animBg="1" advAuto="0"/>
      <p:bldP spid="436" grpId="5" animBg="1" advAuto="0"/>
      <p:bldP spid="440" grpId="9" animBg="1" advAuto="0"/>
      <p:bldP spid="439" grpId="8" animBg="1" advAuto="0"/>
      <p:bldP spid="443" grpId="10"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Shape 445"/>
          <p:cNvSpPr/>
          <p:nvPr>
            <p:ph type="title"/>
          </p:nvPr>
        </p:nvSpPr>
        <p:spPr>
          <a:prstGeom prst="rect">
            <a:avLst/>
          </a:prstGeom>
        </p:spPr>
        <p:txBody>
          <a:bodyPr/>
          <a:lstStyle>
            <a:lvl1pPr algn="l"/>
          </a:lstStyle>
          <a:p>
            <a:r>
              <a:t>常用的设计模式</a:t>
            </a:r>
          </a:p>
        </p:txBody>
      </p:sp>
      <p:sp>
        <p:nvSpPr>
          <p:cNvPr id="446" name="Shape 446"/>
          <p:cNvSpPr/>
          <p:nvPr>
            <p:ph type="body" sz="half" idx="1"/>
          </p:nvPr>
        </p:nvSpPr>
        <p:spPr>
          <a:xfrm>
            <a:off x="1689100" y="3238500"/>
            <a:ext cx="8567449" cy="9207500"/>
          </a:xfrm>
          <a:prstGeom prst="rect">
            <a:avLst/>
          </a:prstGeom>
        </p:spPr>
        <p:txBody>
          <a:bodyPr/>
          <a:lstStyle/>
          <a:p>
            <a:pPr marL="539750" indent="-539750" defTabSz="701675">
              <a:spcBef>
                <a:spcPts val="5000"/>
              </a:spcBef>
              <a:defRPr sz="4420"/>
            </a:pPr>
          </a:p>
          <a:p>
            <a:pPr marL="539750" indent="-539750" defTabSz="701675">
              <a:spcBef>
                <a:spcPts val="5000"/>
              </a:spcBef>
              <a:defRPr sz="4420"/>
            </a:pPr>
            <a:r>
              <a:t>适配器（Adapter）模式：将一个类的接口转换成客户希望的另外一个接口，使得原本由于接口不兼容而不能一起工作的那些类能一起工作。继承和对象组合都可以实现适配器模式，但由于组合关系或聚合关系比继承关系耦合度低，所以对象组合方式的适配器模式比较常用。</a:t>
            </a:r>
          </a:p>
        </p:txBody>
      </p:sp>
      <p:sp>
        <p:nvSpPr>
          <p:cNvPr id="447" name="Shape 447"/>
          <p:cNvSpPr/>
          <p:nvPr/>
        </p:nvSpPr>
        <p:spPr>
          <a:xfrm>
            <a:off x="24595269" y="6151967"/>
            <a:ext cx="1030606" cy="635517"/>
          </a:xfrm>
          <a:prstGeom prst="rect">
            <a:avLst/>
          </a:prstGeom>
          <a:ln w="12700">
            <a:miter lim="400000"/>
          </a:ln>
        </p:spPr>
        <p:txBody>
          <a:bodyPr wrap="none" tIns="91439" bIns="91439">
            <a:spAutoFit/>
          </a:bodyPr>
          <a:lstStyle>
            <a:lvl1pPr algn="l" defTabSz="1828800">
              <a:defRPr sz="3200">
                <a:latin typeface="Times New Roman" panose="02020603050405020304"/>
                <a:ea typeface="Times New Roman" panose="02020603050405020304"/>
                <a:cs typeface="Times New Roman" panose="02020603050405020304"/>
                <a:sym typeface="Times New Roman" panose="02020603050405020304"/>
              </a:defRPr>
            </a:lvl1pPr>
          </a:lstStyle>
          <a:p>
            <a:r>
              <a:t>Loan</a:t>
            </a:r>
          </a:p>
        </p:txBody>
      </p:sp>
      <p:sp>
        <p:nvSpPr>
          <p:cNvPr id="448" name="Shape 448"/>
          <p:cNvSpPr/>
          <p:nvPr/>
        </p:nvSpPr>
        <p:spPr>
          <a:xfrm flipV="1">
            <a:off x="25452519" y="8187142"/>
            <a:ext cx="1" cy="4349751"/>
          </a:xfrm>
          <a:prstGeom prst="line">
            <a:avLst/>
          </a:prstGeom>
          <a:ln w="12700">
            <a:solidFill>
              <a:srgbClr val="000000"/>
            </a:solidFill>
            <a:prstDash val="lgDash"/>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sp>
        <p:nvSpPr>
          <p:cNvPr id="449" name="Shape 449"/>
          <p:cNvSpPr/>
          <p:nvPr/>
        </p:nvSpPr>
        <p:spPr>
          <a:xfrm>
            <a:off x="25147719" y="5377267"/>
            <a:ext cx="9526" cy="730251"/>
          </a:xfrm>
          <a:prstGeom prst="line">
            <a:avLst/>
          </a:prstGeom>
          <a:ln w="12700">
            <a:solidFill>
              <a:srgbClr val="000000"/>
            </a:solidFill>
            <a:tailEnd type="stealth"/>
          </a:ln>
        </p:spPr>
        <p:txBody>
          <a:bodyPr tIns="91439" bIns="91439"/>
          <a:lstStyle/>
          <a:p>
            <a:pPr algn="l" defTabSz="1828800">
              <a:defRPr sz="3600">
                <a:latin typeface="Arial" panose="020B0604020202020204"/>
                <a:ea typeface="Arial" panose="020B0604020202020204"/>
                <a:cs typeface="Arial" panose="020B0604020202020204"/>
                <a:sym typeface="Arial" panose="020B0604020202020204"/>
              </a:defRPr>
            </a:pPr>
          </a:p>
        </p:txBody>
      </p:sp>
      <p:pic>
        <p:nvPicPr>
          <p:cNvPr id="450" name="pasted-image.tiff"/>
          <p:cNvPicPr>
            <a:picLocks noChangeAspect="1"/>
          </p:cNvPicPr>
          <p:nvPr/>
        </p:nvPicPr>
        <p:blipFill>
          <a:blip r:embed="rId1"/>
          <a:stretch>
            <a:fillRect/>
          </a:stretch>
        </p:blipFill>
        <p:spPr>
          <a:xfrm>
            <a:off x="12213048" y="1530141"/>
            <a:ext cx="10959681" cy="5306793"/>
          </a:xfrm>
          <a:prstGeom prst="rect">
            <a:avLst/>
          </a:prstGeom>
          <a:ln w="12700">
            <a:miter lim="400000"/>
            <a:headEnd/>
            <a:tailEnd/>
          </a:ln>
        </p:spPr>
      </p:pic>
      <p:pic>
        <p:nvPicPr>
          <p:cNvPr id="451" name="pasted-image.tiff"/>
          <p:cNvPicPr>
            <a:picLocks noChangeAspect="1"/>
          </p:cNvPicPr>
          <p:nvPr/>
        </p:nvPicPr>
        <p:blipFill>
          <a:blip r:embed="rId2"/>
          <a:stretch>
            <a:fillRect/>
          </a:stretch>
        </p:blipFill>
        <p:spPr>
          <a:xfrm>
            <a:off x="11421096" y="7053421"/>
            <a:ext cx="12104427" cy="6092562"/>
          </a:xfrm>
          <a:prstGeom prst="rect">
            <a:avLst/>
          </a:prstGeom>
          <a:ln w="12700">
            <a:miter lim="400000"/>
            <a:headEnd/>
            <a:tailEnd/>
          </a:ln>
        </p:spPr>
      </p:pic>
      <p:sp>
        <p:nvSpPr>
          <p:cNvPr id="452" name="Shape 452"/>
          <p:cNvSpPr/>
          <p:nvPr/>
        </p:nvSpPr>
        <p:spPr>
          <a:xfrm>
            <a:off x="17597167" y="326292"/>
            <a:ext cx="2732603" cy="1537331"/>
          </a:xfrm>
          <a:prstGeom prst="wedgeEllipseCallout">
            <a:avLst>
              <a:gd name="adj1" fmla="val -49580"/>
              <a:gd name="adj2" fmla="val 61940"/>
            </a:avLst>
          </a:prstGeom>
          <a:ln w="25400">
            <a:solidFill>
              <a:srgbClr val="85888D"/>
            </a:solidFill>
            <a:miter lim="400000"/>
          </a:ln>
        </p:spPr>
        <p:txBody>
          <a:bodyPr lIns="50800" tIns="50800" rIns="50800" bIns="50800" anchor="ctr"/>
          <a:lstStyle/>
          <a:p>
            <a:pPr>
              <a:defRPr sz="3200"/>
            </a:pPr>
          </a:p>
        </p:txBody>
      </p:sp>
      <p:sp>
        <p:nvSpPr>
          <p:cNvPr id="453" name="Shape 453"/>
          <p:cNvSpPr/>
          <p:nvPr/>
        </p:nvSpPr>
        <p:spPr>
          <a:xfrm>
            <a:off x="17647372" y="585436"/>
            <a:ext cx="2632076" cy="863601"/>
          </a:xfrm>
          <a:prstGeom prst="rect">
            <a:avLst/>
          </a:prstGeom>
          <a:ln w="12700">
            <a:miter lim="400000"/>
          </a:ln>
        </p:spPr>
        <p:txBody>
          <a:bodyPr wrap="none" lIns="50800" tIns="50800" rIns="50800" bIns="50800" anchor="ctr">
            <a:spAutoFit/>
          </a:bodyPr>
          <a:lstStyle/>
          <a:p>
            <a:r>
              <a:t>Interface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r>
              <a:t>指令和操作数</a:t>
            </a:r>
          </a:p>
        </p:txBody>
      </p:sp>
      <p:sp>
        <p:nvSpPr>
          <p:cNvPr id="169" name="Shape 169"/>
          <p:cNvSpPr/>
          <p:nvPr>
            <p:ph type="body" sz="half" idx="1"/>
          </p:nvPr>
        </p:nvSpPr>
        <p:spPr>
          <a:xfrm>
            <a:off x="1689100" y="3238500"/>
            <a:ext cx="11331893" cy="9207500"/>
          </a:xfrm>
          <a:prstGeom prst="rect">
            <a:avLst/>
          </a:prstGeom>
        </p:spPr>
        <p:txBody>
          <a:bodyPr/>
          <a:lstStyle/>
          <a:p>
            <a:pPr marL="450850" indent="-450850" defTabSz="586105">
              <a:spcBef>
                <a:spcPts val="4100"/>
              </a:spcBef>
              <a:defRPr sz="3690"/>
            </a:pPr>
            <a:r>
              <a:t>指令（instruction）是由 CPU 加载和执行的软件基本单元。一条指令有四个组成部分：标号、指令助记符、操作数、注释，其中标号和注释是辅助性的，不是指令的核心要素。一般指令可以表述为指令码+操作数。</a:t>
            </a:r>
          </a:p>
          <a:p>
            <a:pPr marL="450850" indent="-450850" defTabSz="586105">
              <a:spcBef>
                <a:spcPts val="4100"/>
              </a:spcBef>
              <a:defRPr sz="3690"/>
            </a:pPr>
            <a:r>
              <a:t>指令码可以是二进制的机器指令编码，也可以是八进制的编码，程序员更喜欢用汇编语言指令助记符，如 mov、add 和 sub，给出了指令执行操作的线索。</a:t>
            </a:r>
          </a:p>
          <a:p>
            <a:pPr marL="450850" indent="-450850" defTabSz="586105">
              <a:spcBef>
                <a:spcPts val="4100"/>
              </a:spcBef>
              <a:defRPr sz="3690"/>
            </a:pPr>
            <a:r>
              <a:t>操作数有 3 种基本类型：立即数。用数字文本表示的数值；寄存器操作数。使用 CPU 内已命名的寄存器；内存操作数。引用内存位置。</a:t>
            </a:r>
          </a:p>
        </p:txBody>
      </p:sp>
      <p:pic>
        <p:nvPicPr>
          <p:cNvPr id="170" name="pasted-image.tiff"/>
          <p:cNvPicPr>
            <a:picLocks noChangeAspect="1"/>
          </p:cNvPicPr>
          <p:nvPr/>
        </p:nvPicPr>
        <p:blipFill>
          <a:blip r:embed="rId1"/>
          <a:stretch>
            <a:fillRect/>
          </a:stretch>
        </p:blipFill>
        <p:spPr>
          <a:xfrm>
            <a:off x="12714260" y="4456030"/>
            <a:ext cx="10551265" cy="677244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 name="Shape 455"/>
          <p:cNvSpPr/>
          <p:nvPr>
            <p:ph type="title"/>
          </p:nvPr>
        </p:nvSpPr>
        <p:spPr>
          <a:prstGeom prst="rect">
            <a:avLst/>
          </a:prstGeom>
        </p:spPr>
        <p:txBody>
          <a:bodyPr/>
          <a:lstStyle/>
          <a:p>
            <a:r>
              <a:t>常用的设计模式</a:t>
            </a:r>
          </a:p>
        </p:txBody>
      </p:sp>
      <p:sp>
        <p:nvSpPr>
          <p:cNvPr id="456" name="Shape 456"/>
          <p:cNvSpPr/>
          <p:nvPr>
            <p:ph type="body" idx="1"/>
          </p:nvPr>
        </p:nvSpPr>
        <p:spPr>
          <a:prstGeom prst="rect">
            <a:avLst/>
          </a:prstGeom>
        </p:spPr>
        <p:txBody>
          <a:bodyPr/>
          <a:lstStyle/>
          <a:p>
            <a:pPr marL="514350" indent="-514350" defTabSz="668655">
              <a:spcBef>
                <a:spcPts val="4700"/>
              </a:spcBef>
              <a:defRPr sz="4210"/>
            </a:pPr>
            <a:r>
              <a:t>	•	装饰（Decorator）模式：在不改变现有对象结构的情况下，动态地给对象增加一些职责，即增加其额外的功能。装饰模式实质上是用对象组合的方式扩展功能，因为比继承的方式扩展功能耦合度低。装饰模式在 Java 语言中的最著名的应用莫过于 Java I/O 标准库的设计了。例如，InputStream 的子类 FilterInputStream，OutputStream 的子类 FilterOutputStream，Reader 的子类 BufferedReader 以及 FilterReader，还有 Writer 的子类 BufferedWriter、FilterWriter 以及 PrintWriter 等，它们都是抽象装饰类。</a:t>
            </a:r>
          </a:p>
          <a:p>
            <a:pPr marL="514350" indent="-514350" defTabSz="668655">
              <a:spcBef>
                <a:spcPts val="4700"/>
              </a:spcBef>
              <a:defRPr sz="4210"/>
            </a:pPr>
            <a:r>
              <a:t>	•	外观（Facade）模式：为复杂的子系统提供一个一致的接口，使这些子系统更加容易被访问。</a:t>
            </a:r>
          </a:p>
          <a:p>
            <a:pPr marL="514350" indent="-514350" defTabSz="668655">
              <a:spcBef>
                <a:spcPts val="4700"/>
              </a:spcBef>
              <a:defRPr sz="4210"/>
            </a:pPr>
            <a:r>
              <a:t>	•	享元（Flyweight）模式：运用共享技术来有效地支持大量细粒度对象的复用。比如线程池、固定分配存储空间的消息队列等往往都是该模式的应用场景。</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p:nvPr>
            <p:ph type="title"/>
          </p:nvPr>
        </p:nvSpPr>
        <p:spPr>
          <a:prstGeom prst="rect">
            <a:avLst/>
          </a:prstGeom>
        </p:spPr>
        <p:txBody>
          <a:bodyPr/>
          <a:lstStyle/>
          <a:p>
            <a:r>
              <a:t>常用的设计模式</a:t>
            </a:r>
          </a:p>
        </p:txBody>
      </p:sp>
      <p:sp>
        <p:nvSpPr>
          <p:cNvPr id="459" name="Shape 459"/>
          <p:cNvSpPr/>
          <p:nvPr>
            <p:ph type="body" idx="1"/>
          </p:nvPr>
        </p:nvSpPr>
        <p:spPr>
          <a:prstGeom prst="rect">
            <a:avLst/>
          </a:prstGeom>
        </p:spPr>
        <p:txBody>
          <a:bodyPr/>
          <a:lstStyle/>
          <a:p>
            <a:r>
              <a:t>	•	策略（Strategy）模式：定义了一系列算法，并将每个算法封装起来，使它们可以相互替换，且算法的改变不会影响使用算法的客户。策略模式是多态和对象组合的综合应用。</a:t>
            </a:r>
          </a:p>
          <a:p>
            <a:r>
              <a:t>	•	命令（Command）模式：将一个请求封装为一个对象，使发出请求的责任和执行请求的责任分割开。这样两者之间通过命令对象进行沟通，这样方便将命令对象进行储存、传递、调用、增加与管理。</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Shape 461"/>
          <p:cNvSpPr/>
          <p:nvPr>
            <p:ph type="title"/>
          </p:nvPr>
        </p:nvSpPr>
        <p:spPr>
          <a:prstGeom prst="rect">
            <a:avLst/>
          </a:prstGeom>
        </p:spPr>
        <p:txBody>
          <a:bodyPr/>
          <a:lstStyle/>
          <a:p>
            <a:r>
              <a:t>模板方法（TemplateMethod）</a:t>
            </a:r>
          </a:p>
        </p:txBody>
      </p:sp>
      <p:sp>
        <p:nvSpPr>
          <p:cNvPr id="462" name="Shape 462"/>
          <p:cNvSpPr/>
          <p:nvPr>
            <p:ph type="body" sz="half" idx="1"/>
          </p:nvPr>
        </p:nvSpPr>
        <p:spPr>
          <a:xfrm>
            <a:off x="1689100" y="3238500"/>
            <a:ext cx="10055798" cy="9207500"/>
          </a:xfrm>
          <a:prstGeom prst="rect">
            <a:avLst/>
          </a:prstGeom>
        </p:spPr>
        <p:txBody>
          <a:bodyPr/>
          <a:lstStyle/>
          <a:p>
            <a:r>
              <a:t>模板方法（TemplateMethod）模式：定义一个操作中的算法骨架，而将算法的一些步骤延迟到子类中，使得子类可以不改变该算法结构的情况下重定义该算法的某些特定步骤。模版方法是继承和重载机制的应用，属于类模式。</a:t>
            </a:r>
          </a:p>
        </p:txBody>
      </p:sp>
      <p:pic>
        <p:nvPicPr>
          <p:cNvPr id="463" name="pasted-image.tiff"/>
          <p:cNvPicPr>
            <a:picLocks noChangeAspect="1"/>
          </p:cNvPicPr>
          <p:nvPr/>
        </p:nvPicPr>
        <p:blipFill>
          <a:blip r:embed="rId1"/>
          <a:stretch>
            <a:fillRect/>
          </a:stretch>
        </p:blipFill>
        <p:spPr>
          <a:xfrm>
            <a:off x="12573975" y="4064767"/>
            <a:ext cx="10624061" cy="801054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5" name="pasted-image.tiff"/>
          <p:cNvPicPr>
            <a:picLocks noChangeAspect="1"/>
          </p:cNvPicPr>
          <p:nvPr/>
        </p:nvPicPr>
        <p:blipFill>
          <a:blip r:embed="rId1"/>
          <a:stretch>
            <a:fillRect/>
          </a:stretch>
        </p:blipFill>
        <p:spPr>
          <a:xfrm>
            <a:off x="11126882" y="4319011"/>
            <a:ext cx="12820375" cy="8153760"/>
          </a:xfrm>
          <a:prstGeom prst="rect">
            <a:avLst/>
          </a:prstGeom>
          <a:ln w="12700">
            <a:miter lim="400000"/>
            <a:headEnd/>
            <a:tailEnd/>
          </a:ln>
        </p:spPr>
      </p:pic>
      <p:sp>
        <p:nvSpPr>
          <p:cNvPr id="466" name="Shape 466"/>
          <p:cNvSpPr/>
          <p:nvPr>
            <p:ph type="title"/>
          </p:nvPr>
        </p:nvSpPr>
        <p:spPr>
          <a:prstGeom prst="rect">
            <a:avLst/>
          </a:prstGeom>
        </p:spPr>
        <p:txBody>
          <a:bodyPr/>
          <a:lstStyle>
            <a:lvl1pPr defTabSz="792480">
              <a:defRPr sz="10750"/>
            </a:lvl1pPr>
          </a:lstStyle>
          <a:p>
            <a:r>
              <a:t>职责链（Chain of Responsibility）</a:t>
            </a:r>
          </a:p>
        </p:txBody>
      </p:sp>
      <p:sp>
        <p:nvSpPr>
          <p:cNvPr id="467" name="Shape 467"/>
          <p:cNvSpPr/>
          <p:nvPr>
            <p:ph type="body" sz="quarter" idx="1"/>
          </p:nvPr>
        </p:nvSpPr>
        <p:spPr>
          <a:xfrm>
            <a:off x="1689100" y="3238500"/>
            <a:ext cx="10274727" cy="6342962"/>
          </a:xfrm>
          <a:prstGeom prst="rect">
            <a:avLst/>
          </a:prstGeom>
        </p:spPr>
        <p:txBody>
          <a:bodyPr/>
          <a:lstStyle>
            <a:lvl1pPr marL="514350" indent="-514350" defTabSz="668655">
              <a:spcBef>
                <a:spcPts val="4700"/>
              </a:spcBef>
              <a:defRPr sz="4210"/>
            </a:lvl1pPr>
          </a:lstStyle>
          <a:p>
            <a:r>
              <a:t>职责链（Chain of Responsibility）模式：为了避免请求发送者与多个请求处理者耦合在一起，将所有请求的处理者通过前一对象记住其下一个对象的引用而连成一条链；当有请求发生时，可将请求沿着这条链传递，直到有对象处理它为止。通过这种方式将多个请求处理者串联为一个链表，去除请求发送者与它们之间的耦合。</a:t>
            </a:r>
          </a:p>
        </p:txBody>
      </p:sp>
      <p:pic>
        <p:nvPicPr>
          <p:cNvPr id="468" name="pasted-image.tiff"/>
          <p:cNvPicPr>
            <a:picLocks noChangeAspect="1"/>
          </p:cNvPicPr>
          <p:nvPr/>
        </p:nvPicPr>
        <p:blipFill>
          <a:blip r:embed="rId2"/>
          <a:stretch>
            <a:fillRect/>
          </a:stretch>
        </p:blipFill>
        <p:spPr>
          <a:xfrm>
            <a:off x="1599576" y="9920832"/>
            <a:ext cx="9173852" cy="251222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Shape 470"/>
          <p:cNvSpPr/>
          <p:nvPr>
            <p:ph type="title"/>
          </p:nvPr>
        </p:nvSpPr>
        <p:spPr>
          <a:prstGeom prst="rect">
            <a:avLst/>
          </a:prstGeom>
        </p:spPr>
        <p:txBody>
          <a:bodyPr/>
          <a:lstStyle/>
          <a:p>
            <a:r>
              <a:t>中介者（Mediator）</a:t>
            </a:r>
          </a:p>
        </p:txBody>
      </p:sp>
      <p:sp>
        <p:nvSpPr>
          <p:cNvPr id="471" name="Shape 471"/>
          <p:cNvSpPr/>
          <p:nvPr>
            <p:ph type="body" idx="1"/>
          </p:nvPr>
        </p:nvSpPr>
        <p:spPr>
          <a:prstGeom prst="rect">
            <a:avLst/>
          </a:prstGeom>
        </p:spPr>
        <p:txBody>
          <a:bodyPr/>
          <a:lstStyle/>
          <a:p>
            <a:r>
              <a:t>中介者（Mediator）模式：定义一个中介对象来简化原有对象之间的交互关系，降低系统中对象间的耦合度，使原有对象之间不必相互了解。在现实生活中，常常会出现好多对象之间存在复杂的交互关系，这种交互关系常常是“网状结构”，它要求每个对象都必须知道它需要交互的对象。如果把这种“网状结构”改为“星形结构”的话，将大大降低它们之间的“耦合性”，这时只要找一个“中介者”就可以了。在软件的开发过程中，这样的例子也很多，例如，在 MVC 框架中，控制器（C）就是模型（M）和视图（V）的中介者，采用“中介者模式”大大降低了对象之间的耦合性，提高系统的灵活性。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p:nvPr>
            <p:ph type="title"/>
          </p:nvPr>
        </p:nvSpPr>
        <p:spPr>
          <a:prstGeom prst="rect">
            <a:avLst/>
          </a:prstGeom>
        </p:spPr>
        <p:txBody>
          <a:bodyPr/>
          <a:lstStyle/>
          <a:p>
            <a:r>
              <a:t>设计模式背后的设计原则</a:t>
            </a:r>
          </a:p>
        </p:txBody>
      </p:sp>
      <p:sp>
        <p:nvSpPr>
          <p:cNvPr id="474" name="Shape 474"/>
          <p:cNvSpPr/>
          <p:nvPr>
            <p:ph type="body" idx="1"/>
          </p:nvPr>
        </p:nvSpPr>
        <p:spPr>
          <a:prstGeom prst="rect">
            <a:avLst/>
          </a:prstGeom>
        </p:spPr>
        <p:txBody>
          <a:bodyPr/>
          <a:lstStyle/>
          <a:p>
            <a:pPr marL="622300" indent="-622300" defTabSz="808990">
              <a:spcBef>
                <a:spcPts val="5700"/>
              </a:spcBef>
              <a:defRPr sz="5095"/>
            </a:pPr>
            <a:r>
              <a:t>		4.5.1.开闭原则（Open Closed Principle，OCP）</a:t>
            </a:r>
          </a:p>
          <a:p>
            <a:pPr marL="622300" indent="-622300" defTabSz="808990">
              <a:spcBef>
                <a:spcPts val="5700"/>
              </a:spcBef>
              <a:defRPr sz="5095"/>
            </a:pPr>
            <a:r>
              <a:t>		4.5.2.Liskov替换原则（Liskov Substitution Principle，LSP）</a:t>
            </a:r>
          </a:p>
          <a:p>
            <a:pPr marL="622300" indent="-622300" defTabSz="808990">
              <a:spcBef>
                <a:spcPts val="5700"/>
              </a:spcBef>
              <a:defRPr sz="5095"/>
            </a:pPr>
            <a:r>
              <a:t>		4.5.3.依赖倒置原则（Dependence Inversion Principle，DIP）</a:t>
            </a:r>
          </a:p>
          <a:p>
            <a:pPr marL="622300" indent="-622300" defTabSz="808990">
              <a:spcBef>
                <a:spcPts val="5700"/>
              </a:spcBef>
              <a:defRPr sz="5095"/>
            </a:pPr>
            <a:r>
              <a:t>		4.5.4.单一职责原则（Single Responsibility Principle，SRP）</a:t>
            </a:r>
          </a:p>
          <a:p>
            <a:pPr marL="622300" indent="-622300" defTabSz="808990">
              <a:spcBef>
                <a:spcPts val="5700"/>
              </a:spcBef>
              <a:defRPr sz="5095"/>
            </a:pPr>
            <a:r>
              <a:t>		4.5.5.迪米特法则（Law of Demeter，LoD）</a:t>
            </a:r>
          </a:p>
          <a:p>
            <a:pPr marL="622300" indent="-622300" defTabSz="808990">
              <a:spcBef>
                <a:spcPts val="5700"/>
              </a:spcBef>
              <a:defRPr sz="5095"/>
            </a:pPr>
            <a:r>
              <a:t>		4.5.6.合成复用原则（Composite Reuse Principle，CRP）</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p:nvPr>
            <p:ph type="title"/>
          </p:nvPr>
        </p:nvSpPr>
        <p:spPr>
          <a:prstGeom prst="rect">
            <a:avLst/>
          </a:prstGeom>
        </p:spPr>
        <p:txBody>
          <a:bodyPr/>
          <a:lstStyle>
            <a:lvl1pPr defTabSz="627380">
              <a:defRPr sz="8510"/>
            </a:lvl1pPr>
          </a:lstStyle>
          <a:p>
            <a:r>
              <a:t>开闭原则（Open Closed Principle，OCP）</a:t>
            </a:r>
          </a:p>
        </p:txBody>
      </p:sp>
      <p:sp>
        <p:nvSpPr>
          <p:cNvPr id="477" name="Shape 477"/>
          <p:cNvSpPr/>
          <p:nvPr>
            <p:ph type="body" idx="1"/>
          </p:nvPr>
        </p:nvSpPr>
        <p:spPr>
          <a:prstGeom prst="rect">
            <a:avLst/>
          </a:prstGeom>
        </p:spPr>
        <p:txBody>
          <a:bodyPr/>
          <a:lstStyle/>
          <a:p>
            <a:pPr marL="450850" indent="-450850" defTabSz="586105">
              <a:spcBef>
                <a:spcPts val="4100"/>
              </a:spcBef>
              <a:defRPr sz="3690"/>
            </a:pPr>
            <a:r>
              <a:t>开闭原则（Open Closed Principle，OCP）由勃兰特·梅耶（Bertrand Meyer）提出，他在 1988 年的著作《面向对象软件构造》（Object Oriented Software Construction）中提出：软件应当对扩展开放，对修改关闭（Software entities should be open for extension，but closed for modification），这就是开闭原则的定义。</a:t>
            </a:r>
          </a:p>
          <a:p>
            <a:pPr marL="450850" indent="-450850" defTabSz="586105">
              <a:spcBef>
                <a:spcPts val="4100"/>
              </a:spcBef>
              <a:defRPr sz="3690"/>
            </a:pPr>
            <a:r>
              <a:t>遵守开闭原则使软件拥有一定的适应性和灵活性的同时具备稳定性和延续性。统一过程以架构为中心增量且迭代的过程和开闭原则具有内在的一致性，它们都追求软件结构上的稳定性。当我们理解了软件结构模型本质上具有不稳定性的时候，一个小小的需求变更便很可能会触动软件结构的灵魂，瞬间让软件结构崩塌，即便通过破坏软件结构的内在逻辑模型打上丑陋的补丁程序，也会使得软件内在结构恶化加速软件的死亡。因此开闭原则在基本需求稳定且被充分理解的前提下才具有一定的价值。</a:t>
            </a:r>
          </a:p>
          <a:p>
            <a:pPr marL="450850" indent="-450850" defTabSz="586105">
              <a:spcBef>
                <a:spcPts val="4100"/>
              </a:spcBef>
              <a:defRPr sz="3690"/>
            </a:pPr>
            <a:r>
              <a:t>在设计上包容软件结构本身的变化，以利于软件设计结构上的不断重构（Refactoring），才能适应软件结构本质上的不稳定性特点。</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p:nvPr>
            <p:ph type="title"/>
          </p:nvPr>
        </p:nvSpPr>
        <p:spPr>
          <a:prstGeom prst="rect">
            <a:avLst/>
          </a:prstGeom>
        </p:spPr>
        <p:txBody>
          <a:bodyPr/>
          <a:lstStyle>
            <a:lvl1pPr defTabSz="495300">
              <a:defRPr sz="6720"/>
            </a:lvl1pPr>
          </a:lstStyle>
          <a:p>
            <a:r>
              <a:t>Liskov替换原则（Liskov Substitution Principle，LSP）</a:t>
            </a:r>
          </a:p>
        </p:txBody>
      </p:sp>
      <p:sp>
        <p:nvSpPr>
          <p:cNvPr id="480" name="Shape 480"/>
          <p:cNvSpPr/>
          <p:nvPr>
            <p:ph type="body" idx="1"/>
          </p:nvPr>
        </p:nvSpPr>
        <p:spPr>
          <a:prstGeom prst="rect">
            <a:avLst/>
          </a:prstGeom>
        </p:spPr>
        <p:txBody>
          <a:bodyPr/>
          <a:lstStyle/>
          <a:p>
            <a:pPr marL="406400" indent="-406400" defTabSz="528320">
              <a:spcBef>
                <a:spcPts val="3700"/>
              </a:spcBef>
              <a:defRPr sz="3330"/>
            </a:pPr>
            <a:r>
              <a:t>Liskov替换原则（Liskov Substitution Principle，LSP）由麻省理工学院计算机科学实验室的Liskov女士在 1987 年发表的一篇文章Data Abstraction and Hierarchy里提出来的，她提出：继承必须确保超类所拥有的性质在子类中仍然成立（Inheritance should ensure that any property proved about supertype objects also holds for subtype objects）。</a:t>
            </a:r>
          </a:p>
          <a:p>
            <a:pPr marL="406400" indent="-406400" defTabSz="528320">
              <a:spcBef>
                <a:spcPts val="3700"/>
              </a:spcBef>
              <a:defRPr sz="3330"/>
            </a:pPr>
            <a:r>
              <a:t>Liskov替换原则主要阐述了继承用法的原则，也就是什么时候应该使用继承，什么时候不应该使用继承，以及其中蕴含的原理。通俗来讲就是：子类可以扩展父类的功能，但不能改变父类原有的功能。也就是说儿子和父母要在DNA基因上一脉相承，尽管程序员是自己的代码的上帝，但也不能胡来，要做一个遵守自然规律的上帝。</a:t>
            </a:r>
          </a:p>
          <a:p>
            <a:pPr marL="406400" indent="-406400" defTabSz="528320">
              <a:spcBef>
                <a:spcPts val="3700"/>
              </a:spcBef>
              <a:defRPr sz="3330"/>
            </a:pPr>
            <a:r>
              <a:t>Liskov替换原则告诉我们，子类继承父类时，除添加新的方法完成新增功能外，尽量不要重写父类的方法。如果通过重写父类的方法来完成新的功能，这样写起来虽然简单，但是整个继承体系的可复用性会比较差，特别是运用多态比较频繁时，程序运行出错的概率会非常大。</a:t>
            </a:r>
          </a:p>
          <a:p>
            <a:pPr marL="406400" indent="-406400" defTabSz="528320">
              <a:spcBef>
                <a:spcPts val="3700"/>
              </a:spcBef>
              <a:defRPr sz="3330"/>
            </a:pPr>
            <a:r>
              <a:t>Liskov替换原则如今看来其价值也大大折扣，因为为了降低耦合度我们往往使用对象组合来替代继承关系。反而是Liskov替换原则不推荐的多态成为诸多设计模式的基础。</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Shape 482"/>
          <p:cNvSpPr/>
          <p:nvPr>
            <p:ph type="title"/>
          </p:nvPr>
        </p:nvSpPr>
        <p:spPr>
          <a:prstGeom prst="rect">
            <a:avLst/>
          </a:prstGeom>
        </p:spPr>
        <p:txBody>
          <a:bodyPr/>
          <a:lstStyle>
            <a:lvl1pPr defTabSz="478790">
              <a:defRPr sz="6495"/>
            </a:lvl1pPr>
          </a:lstStyle>
          <a:p>
            <a:r>
              <a:t>依赖倒置原则（Dependence Inversion Principle，DIP）</a:t>
            </a:r>
          </a:p>
        </p:txBody>
      </p:sp>
      <p:sp>
        <p:nvSpPr>
          <p:cNvPr id="483" name="Shape 483"/>
          <p:cNvSpPr/>
          <p:nvPr>
            <p:ph type="body" idx="1"/>
          </p:nvPr>
        </p:nvSpPr>
        <p:spPr>
          <a:prstGeom prst="rect">
            <a:avLst/>
          </a:prstGeom>
        </p:spPr>
        <p:txBody>
          <a:bodyPr/>
          <a:lstStyle/>
          <a:p>
            <a:pPr marL="438150" indent="-438150" defTabSz="569595">
              <a:spcBef>
                <a:spcPts val="4000"/>
              </a:spcBef>
              <a:defRPr sz="3590"/>
            </a:pPr>
            <a:r>
              <a:t>依赖倒置原则（Dependence Inversion Principle，DIP）是 Object Mentor 公司总裁罗伯特·马丁（Robert C.Martin）于 1996 年在 C++ Report 上发表的文章。</a:t>
            </a:r>
          </a:p>
          <a:p>
            <a:pPr marL="438150" indent="-438150" defTabSz="569595">
              <a:spcBef>
                <a:spcPts val="4000"/>
              </a:spcBef>
              <a:defRPr sz="3590"/>
            </a:pPr>
            <a:r>
              <a:t>依赖倒置原则的原始定义为：高层模块不应该依赖低层模块，两者都应该依赖其抽象；抽象不应该依赖细节，细节应该依赖抽象（High level modules shouldnot depend upon low level modules.Both should depend upon abstractions.Abstractions should not depend upon details. Details should depend upon abstractions）。其核心思想是：要面向接口编程，不要面向实现编程。</a:t>
            </a:r>
          </a:p>
          <a:p>
            <a:pPr marL="438150" indent="-438150" defTabSz="569595">
              <a:spcBef>
                <a:spcPts val="4000"/>
              </a:spcBef>
              <a:defRPr sz="3590"/>
            </a:pPr>
            <a:r>
              <a:t>由于在软件设计中，细节具有多变性，而抽象层则相对稳定，因此以抽象为基础搭建起来的架构要比以细节为基础搭建起来的架构要稳定得多。这里的抽象指的是接口或者抽象类，而细节是指具体的实现类。</a:t>
            </a:r>
          </a:p>
          <a:p>
            <a:pPr marL="438150" indent="-438150" defTabSz="569595">
              <a:spcBef>
                <a:spcPts val="4000"/>
              </a:spcBef>
              <a:defRPr sz="3590"/>
            </a:pPr>
            <a:r>
              <a:t>依赖倒置原则在模块化设计中降低模块之间的耦合度和加强模块的抽象封装提高模块的内聚度上具有普遍的指导意义，但是“依赖倒置”这个名称体现的是抽象层次结构上的依赖倒置，并不能直观展现它在模块化设计中的重要价值，我觉得应该给它起个更好的名字，您可以试试重新给它起个名字。</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Shape 485"/>
          <p:cNvSpPr/>
          <p:nvPr>
            <p:ph type="title"/>
          </p:nvPr>
        </p:nvSpPr>
        <p:spPr>
          <a:prstGeom prst="rect">
            <a:avLst/>
          </a:prstGeom>
        </p:spPr>
        <p:txBody>
          <a:bodyPr/>
          <a:lstStyle>
            <a:lvl1pPr defTabSz="495300">
              <a:defRPr sz="6720"/>
            </a:lvl1pPr>
          </a:lstStyle>
          <a:p>
            <a:r>
              <a:t>单一职责原则（Single Responsibility Principle，SRP）</a:t>
            </a:r>
          </a:p>
        </p:txBody>
      </p:sp>
      <p:sp>
        <p:nvSpPr>
          <p:cNvPr id="486" name="Shape 486"/>
          <p:cNvSpPr/>
          <p:nvPr>
            <p:ph type="body" idx="1"/>
          </p:nvPr>
        </p:nvSpPr>
        <p:spPr>
          <a:prstGeom prst="rect">
            <a:avLst/>
          </a:prstGeom>
        </p:spPr>
        <p:txBody>
          <a:bodyPr/>
          <a:lstStyle/>
          <a:p>
            <a:pPr marL="527050" indent="-527050" defTabSz="685165">
              <a:spcBef>
                <a:spcPts val="4800"/>
              </a:spcBef>
              <a:defRPr sz="4315"/>
            </a:pPr>
            <a:r>
              <a:t>单一职责原则（Single Responsibility Principle，SRP）又称单一功能原则，由罗伯特·C.马丁（Robert C. Martin）于《敏捷软件开发：原则、模式和实践》一书中提出的。单一职责原则规定一个类应该有且仅有一个引起它变化的原因，否则类应该被拆分（There should never be more than one reason for a class to change）。</a:t>
            </a:r>
          </a:p>
          <a:p>
            <a:pPr marL="527050" indent="-527050" defTabSz="685165">
              <a:spcBef>
                <a:spcPts val="4800"/>
              </a:spcBef>
              <a:defRPr sz="4315"/>
            </a:pPr>
            <a:r>
              <a:t>单一职责原则的核心就是控制类的粒度大小、提高其内聚度。如果遵循单一职责原则可以降低类的复杂度，因为一个类只负责一项职责，其逻辑肯定要比负责多项职责简单得多；同时可以提高类的内聚度，符合模块化设计的高内聚低耦合的设计原则。</a:t>
            </a:r>
          </a:p>
          <a:p>
            <a:pPr marL="527050" indent="-527050" defTabSz="685165">
              <a:spcBef>
                <a:spcPts val="4800"/>
              </a:spcBef>
              <a:defRPr sz="4315"/>
            </a:pPr>
            <a:r>
              <a:t>单一职责原则是最简单但又最难运用的原则，需要设计人员发现类的不同职责并将其分离，再封装到不同的类或模块中。而发现类的多重职责需要设计人员具有较强的抽象分析设计能力和相关重构经验。</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p>
            <a:r>
              <a:t>0和1是什么？</a:t>
            </a:r>
          </a:p>
        </p:txBody>
      </p:sp>
      <p:sp>
        <p:nvSpPr>
          <p:cNvPr id="173" name="Shape 173"/>
          <p:cNvSpPr/>
          <p:nvPr>
            <p:ph type="body" idx="1"/>
          </p:nvPr>
        </p:nvSpPr>
        <p:spPr>
          <a:prstGeom prst="rect">
            <a:avLst/>
          </a:prstGeom>
        </p:spPr>
        <p:txBody>
          <a:bodyPr/>
          <a:lstStyle/>
          <a:p>
            <a:r>
              <a:t>指令是由0和1构成的特定结构的信息，0和1就是软件的基本信息元素。如果继续追问什么0？什么是1？什么是信息？那就会陷入哲学上的探索。我们这里也简要介绍人类探索世界本源的脉络，如果您感兴趣的话，可以继续探索软件的本质和信息的本源。</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p:nvPr>
            <p:ph type="title"/>
          </p:nvPr>
        </p:nvSpPr>
        <p:spPr>
          <a:prstGeom prst="rect">
            <a:avLst/>
          </a:prstGeom>
        </p:spPr>
        <p:txBody>
          <a:bodyPr/>
          <a:lstStyle>
            <a:lvl1pPr defTabSz="718185">
              <a:defRPr sz="9745"/>
            </a:lvl1pPr>
          </a:lstStyle>
          <a:p>
            <a:r>
              <a:t>迪米特法则（Law of Demeter，LoD）</a:t>
            </a:r>
          </a:p>
        </p:txBody>
      </p:sp>
      <p:sp>
        <p:nvSpPr>
          <p:cNvPr id="489" name="Shape 489"/>
          <p:cNvSpPr/>
          <p:nvPr>
            <p:ph type="body" idx="1"/>
          </p:nvPr>
        </p:nvSpPr>
        <p:spPr>
          <a:prstGeom prst="rect">
            <a:avLst/>
          </a:prstGeom>
        </p:spPr>
        <p:txBody>
          <a:bodyPr/>
          <a:lstStyle/>
          <a:p>
            <a:pPr marL="577850" indent="-577850" defTabSz="751205">
              <a:spcBef>
                <a:spcPts val="5300"/>
              </a:spcBef>
              <a:defRPr sz="4730"/>
            </a:pPr>
            <a:r>
              <a:t>迪米特法则（Law of Demeter，LoD）又叫作最少知识原则（Least Knowledge Principle，LKP)，产生于 1987 年美国东北大学（Northeastern University）的一个名为迪米特（Demeter）的研究项目，由伊恩·荷兰（Ian Holland）提出，被 UML 创始者之一的布奇（Booch）普及，后来又因为在经典著作《程序员修炼之道》（The Pragmatic Programmer）提及而广为人知。</a:t>
            </a:r>
          </a:p>
          <a:p>
            <a:pPr marL="577850" indent="-577850" defTabSz="751205">
              <a:spcBef>
                <a:spcPts val="5300"/>
              </a:spcBef>
              <a:defRPr sz="4730"/>
            </a:pPr>
            <a:r>
              <a:t>迪米特法则的定义是：只与你的直接朋友交谈，不跟“陌生人”说话（Talk only to your immediate friends and not to strangers）。其含义是：如果两个软件实体无须直接通信，那么就不应当发生直接的相互调用，可以通过第三方转发该调用。其目的是降低类之间的耦合度，提高模块的相对独立性。</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Shape 491"/>
          <p:cNvSpPr/>
          <p:nvPr>
            <p:ph type="title"/>
          </p:nvPr>
        </p:nvSpPr>
        <p:spPr>
          <a:prstGeom prst="rect">
            <a:avLst/>
          </a:prstGeom>
        </p:spPr>
        <p:txBody>
          <a:bodyPr/>
          <a:lstStyle>
            <a:lvl1pPr defTabSz="520065">
              <a:defRPr sz="7055"/>
            </a:lvl1pPr>
          </a:lstStyle>
          <a:p>
            <a:r>
              <a:t>合成复用原则（Composite Reuse Principle，CRP）</a:t>
            </a:r>
          </a:p>
        </p:txBody>
      </p:sp>
      <p:sp>
        <p:nvSpPr>
          <p:cNvPr id="492" name="Shape 492"/>
          <p:cNvSpPr/>
          <p:nvPr>
            <p:ph type="body" idx="1"/>
          </p:nvPr>
        </p:nvSpPr>
        <p:spPr>
          <a:prstGeom prst="rect">
            <a:avLst/>
          </a:prstGeom>
        </p:spPr>
        <p:txBody>
          <a:bodyPr/>
          <a:lstStyle/>
          <a:p>
            <a:r>
              <a:t>合成复用原则（Composite Reuse Principle，CRP）又叫组合/聚合复用原则（Composition/Aggregate Reuse Principle，CARP）。它要求在软件复用时，要尽量先使用组合或者聚合关系来实现，其次才考虑使用继承关系来实现。如果要使用继承关系，则必须严格遵循Liskov替换原则。</a:t>
            </a:r>
          </a:p>
          <a:p>
            <a:r>
              <a:t>通常类的复用分为继承复用和对象组合复用两种。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Shape 494"/>
          <p:cNvSpPr/>
          <p:nvPr>
            <p:ph type="title"/>
          </p:nvPr>
        </p:nvSpPr>
        <p:spPr>
          <a:prstGeom prst="rect">
            <a:avLst/>
          </a:prstGeom>
        </p:spPr>
        <p:txBody>
          <a:bodyPr/>
          <a:lstStyle/>
          <a:p>
            <a:r>
              <a:t>继承复用的缺点</a:t>
            </a:r>
          </a:p>
        </p:txBody>
      </p:sp>
      <p:sp>
        <p:nvSpPr>
          <p:cNvPr id="495" name="Shape 495"/>
          <p:cNvSpPr/>
          <p:nvPr>
            <p:ph type="body" idx="1"/>
          </p:nvPr>
        </p:nvSpPr>
        <p:spPr>
          <a:prstGeom prst="rect">
            <a:avLst/>
          </a:prstGeom>
        </p:spPr>
        <p:txBody>
          <a:bodyPr/>
          <a:lstStyle/>
          <a:p>
            <a:r>
              <a:t>继承复用虽然有简单和易实现的优点，但它也存在以下缺点。</a:t>
            </a:r>
          </a:p>
          <a:p>
            <a:r>
              <a:t>	•	继承复用破坏了类的封装性。因为继承会将父类的实现细节暴露给子类，父类对子类是透明的，所以这种复用又称为“白箱”复用。</a:t>
            </a:r>
          </a:p>
          <a:p>
            <a:r>
              <a:t>	•	子类与父类的耦合度高。父类的实现的任何改变都会导致子类的实现发生变化，这不利于类的扩展与维护。</a:t>
            </a:r>
          </a:p>
          <a:p>
            <a:r>
              <a:t>	•	继承复用限制了复用的灵活性。从父类继承而来的实现是静态的，在编译时已经定义，所以在运行时不可能发生变化。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p:nvPr>
            <p:ph type="title"/>
          </p:nvPr>
        </p:nvSpPr>
        <p:spPr>
          <a:prstGeom prst="rect">
            <a:avLst/>
          </a:prstGeom>
        </p:spPr>
        <p:txBody>
          <a:bodyPr/>
          <a:lstStyle/>
          <a:p>
            <a:r>
              <a:t>合成复用的优点</a:t>
            </a:r>
          </a:p>
        </p:txBody>
      </p:sp>
      <p:sp>
        <p:nvSpPr>
          <p:cNvPr id="498" name="Shape 498"/>
          <p:cNvSpPr/>
          <p:nvPr>
            <p:ph type="body" idx="1"/>
          </p:nvPr>
        </p:nvSpPr>
        <p:spPr>
          <a:prstGeom prst="rect">
            <a:avLst/>
          </a:prstGeom>
        </p:spPr>
        <p:txBody>
          <a:bodyPr/>
          <a:lstStyle/>
          <a:p>
            <a:pPr marL="590550" indent="-590550" defTabSz="767715">
              <a:spcBef>
                <a:spcPts val="5400"/>
              </a:spcBef>
              <a:defRPr sz="4835"/>
            </a:pPr>
            <a:r>
              <a:t>采用组合或聚合复用时，可以将已有对象纳入新对象中，使之成为新对象的一部分，新对象可以调用已有对象的功能，它有以下优点。</a:t>
            </a:r>
          </a:p>
          <a:p>
            <a:pPr marL="590550" indent="-590550" defTabSz="767715">
              <a:spcBef>
                <a:spcPts val="5400"/>
              </a:spcBef>
              <a:defRPr sz="4835"/>
            </a:pPr>
            <a:r>
              <a:t>	•	组合或聚合复用维持了类的封装性。因为属性对象的内部细节是新对象看不见的，所以这种复用又称为“黑箱”复用。</a:t>
            </a:r>
          </a:p>
          <a:p>
            <a:pPr marL="590550" indent="-590550" defTabSz="767715">
              <a:spcBef>
                <a:spcPts val="5400"/>
              </a:spcBef>
              <a:defRPr sz="4835"/>
            </a:pPr>
            <a:r>
              <a:t>	•	新旧类之间的耦合度低。这种复用所需的依赖较少，新对象存取属性对象的唯一方法是通过属性对象的接口。</a:t>
            </a:r>
          </a:p>
          <a:p>
            <a:pPr marL="590550" indent="-590550" defTabSz="767715">
              <a:spcBef>
                <a:spcPts val="5400"/>
              </a:spcBef>
              <a:defRPr sz="4835"/>
            </a:pPr>
            <a:r>
              <a:t>	•	复用的灵活性高。这种复用可以在运行时动态进行，新对象可以动态地引用与属性对象类型相同的对象。</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0" name="pasted-image.tiff"/>
          <p:cNvPicPr>
            <a:picLocks noChangeAspect="1"/>
          </p:cNvPicPr>
          <p:nvPr/>
        </p:nvPicPr>
        <p:blipFill>
          <a:blip r:embed="rId1"/>
          <a:srcRect/>
          <a:stretch>
            <a:fillRect/>
          </a:stretch>
        </p:blipFill>
        <p:spPr>
          <a:xfrm>
            <a:off x="7428183" y="3047926"/>
            <a:ext cx="15672959" cy="8291502"/>
          </a:xfrm>
          <a:prstGeom prst="rect">
            <a:avLst/>
          </a:prstGeom>
          <a:ln w="12700">
            <a:miter lim="400000"/>
            <a:headEnd/>
            <a:tailEnd/>
          </a:ln>
        </p:spPr>
      </p:pic>
      <p:sp>
        <p:nvSpPr>
          <p:cNvPr id="501" name="Shape 501"/>
          <p:cNvSpPr/>
          <p:nvPr>
            <p:ph type="title"/>
          </p:nvPr>
        </p:nvSpPr>
        <p:spPr>
          <a:prstGeom prst="rect">
            <a:avLst/>
          </a:prstGeom>
        </p:spPr>
        <p:txBody>
          <a:bodyPr/>
          <a:lstStyle/>
          <a:p>
            <a:r>
              <a:t>观察者（Observer）</a:t>
            </a:r>
          </a:p>
        </p:txBody>
      </p:sp>
      <p:sp>
        <p:nvSpPr>
          <p:cNvPr id="502" name="Shape 502"/>
          <p:cNvSpPr/>
          <p:nvPr>
            <p:ph type="body" sz="quarter" idx="1"/>
          </p:nvPr>
        </p:nvSpPr>
        <p:spPr>
          <a:xfrm>
            <a:off x="1216291" y="3180765"/>
            <a:ext cx="6325461" cy="9010680"/>
          </a:xfrm>
          <a:prstGeom prst="rect">
            <a:avLst/>
          </a:prstGeom>
        </p:spPr>
        <p:txBody>
          <a:bodyPr/>
          <a:lstStyle>
            <a:lvl1pPr marL="539750" indent="-539750" defTabSz="701675">
              <a:spcBef>
                <a:spcPts val="5000"/>
              </a:spcBef>
              <a:defRPr sz="4420"/>
            </a:lvl1pPr>
          </a:lstStyle>
          <a:p>
            <a:r>
              <a:t>观察者（Observer）模式：指多个对象间存在一对多的依赖关系，当一个对象的状态发生改变时，把这种改变通知给其他多个对象，从而影响其他对象的行为，这样所有依赖于它的对象都得到通知并被自动更新。这种模式有时又称作发布-订阅模式。</a:t>
            </a:r>
          </a:p>
        </p:txBody>
      </p:sp>
      <p:sp>
        <p:nvSpPr>
          <p:cNvPr id="503" name="Shape 503"/>
          <p:cNvSpPr/>
          <p:nvPr/>
        </p:nvSpPr>
        <p:spPr>
          <a:xfrm>
            <a:off x="13739463" y="5707836"/>
            <a:ext cx="5239022" cy="1328323"/>
          </a:xfrm>
          <a:prstGeom prst="wedgeEllipseCallout">
            <a:avLst>
              <a:gd name="adj1" fmla="val -55788"/>
              <a:gd name="adj2" fmla="val -168403"/>
            </a:avLst>
          </a:prstGeom>
          <a:ln w="25400">
            <a:solidFill>
              <a:srgbClr val="85888D"/>
            </a:solidFill>
            <a:miter lim="400000"/>
          </a:ln>
        </p:spPr>
        <p:txBody>
          <a:bodyPr lIns="50800" tIns="50800" rIns="50800" bIns="50800" anchor="ctr"/>
          <a:lstStyle/>
          <a:p>
            <a:pPr>
              <a:defRPr sz="3200"/>
            </a:pPr>
          </a:p>
        </p:txBody>
      </p:sp>
      <p:sp>
        <p:nvSpPr>
          <p:cNvPr id="504" name="Shape 504"/>
          <p:cNvSpPr/>
          <p:nvPr/>
        </p:nvSpPr>
        <p:spPr>
          <a:xfrm>
            <a:off x="13649585" y="5808883"/>
            <a:ext cx="5414505" cy="863601"/>
          </a:xfrm>
          <a:prstGeom prst="rect">
            <a:avLst/>
          </a:prstGeom>
          <a:ln w="12700">
            <a:miter lim="400000"/>
          </a:ln>
        </p:spPr>
        <p:txBody>
          <a:bodyPr wrap="none" lIns="50800" tIns="50800" rIns="50800" bIns="50800" anchor="ctr">
            <a:spAutoFit/>
          </a:bodyPr>
          <a:lstStyle/>
          <a:p>
            <a:pPr>
              <a:defRPr b="1">
                <a:latin typeface="Helvetica"/>
                <a:ea typeface="Helvetica"/>
                <a:cs typeface="Helvetica"/>
                <a:sym typeface="Helvetica"/>
              </a:defRPr>
            </a:pPr>
            <a:r>
              <a:rPr sz="3000"/>
              <a:t>do:List&lt;Docment Observer&gt;</a:t>
            </a:r>
            <a:r>
              <a:t> </a:t>
            </a:r>
          </a:p>
        </p:txBody>
      </p:sp>
      <p:sp>
        <p:nvSpPr>
          <p:cNvPr id="505" name="Shape 505"/>
          <p:cNvSpPr/>
          <p:nvPr/>
        </p:nvSpPr>
        <p:spPr>
          <a:xfrm>
            <a:off x="8357264" y="6237266"/>
            <a:ext cx="6096398" cy="4381501"/>
          </a:xfrm>
          <a:custGeom>
            <a:avLst/>
            <a:gdLst/>
            <a:ahLst/>
            <a:cxnLst>
              <a:cxn ang="0">
                <a:pos x="wd2" y="hd2"/>
              </a:cxn>
              <a:cxn ang="5400000">
                <a:pos x="wd2" y="hd2"/>
              </a:cxn>
              <a:cxn ang="10800000">
                <a:pos x="wd2" y="hd2"/>
              </a:cxn>
              <a:cxn ang="16200000">
                <a:pos x="wd2" y="hd2"/>
              </a:cxn>
            </a:cxnLst>
            <a:rect l="0" t="0" r="r" b="b"/>
            <a:pathLst>
              <a:path w="21600" h="21600" extrusionOk="0">
                <a:moveTo>
                  <a:pt x="2651" y="0"/>
                </a:moveTo>
                <a:lnTo>
                  <a:pt x="1540" y="6435"/>
                </a:lnTo>
                <a:lnTo>
                  <a:pt x="555" y="6435"/>
                </a:lnTo>
                <a:cubicBezTo>
                  <a:pt x="249" y="6435"/>
                  <a:pt x="0" y="6781"/>
                  <a:pt x="0" y="7208"/>
                </a:cubicBezTo>
                <a:lnTo>
                  <a:pt x="0" y="20827"/>
                </a:lnTo>
                <a:cubicBezTo>
                  <a:pt x="0" y="21254"/>
                  <a:pt x="249" y="21600"/>
                  <a:pt x="555" y="21600"/>
                </a:cubicBezTo>
                <a:lnTo>
                  <a:pt x="21045" y="21600"/>
                </a:lnTo>
                <a:cubicBezTo>
                  <a:pt x="21351" y="21600"/>
                  <a:pt x="21600" y="21254"/>
                  <a:pt x="21600" y="20827"/>
                </a:cubicBezTo>
                <a:lnTo>
                  <a:pt x="21600" y="7208"/>
                </a:lnTo>
                <a:cubicBezTo>
                  <a:pt x="21600" y="6781"/>
                  <a:pt x="21351" y="6435"/>
                  <a:pt x="21045" y="6435"/>
                </a:cubicBezTo>
                <a:lnTo>
                  <a:pt x="3763" y="6435"/>
                </a:lnTo>
                <a:lnTo>
                  <a:pt x="2651" y="0"/>
                </a:lnTo>
                <a:close/>
              </a:path>
            </a:pathLst>
          </a:custGeom>
          <a:ln w="25400">
            <a:solidFill>
              <a:srgbClr val="85888D"/>
            </a:solidFill>
            <a:miter lim="400000"/>
          </a:ln>
        </p:spPr>
        <p:txBody>
          <a:bodyPr lIns="50800" tIns="50800" rIns="50800" bIns="50800" anchor="ctr"/>
          <a:lstStyle/>
          <a:p>
            <a:pPr>
              <a:defRPr sz="3200"/>
            </a:pPr>
          </a:p>
        </p:txBody>
      </p:sp>
      <p:sp>
        <p:nvSpPr>
          <p:cNvPr id="506" name="Shape 506"/>
          <p:cNvSpPr/>
          <p:nvPr/>
        </p:nvSpPr>
        <p:spPr>
          <a:xfrm>
            <a:off x="8722302" y="7658725"/>
            <a:ext cx="4887777" cy="2844801"/>
          </a:xfrm>
          <a:prstGeom prst="rect">
            <a:avLst/>
          </a:prstGeom>
          <a:ln w="12700">
            <a:miter lim="400000"/>
          </a:ln>
        </p:spPr>
        <p:txBody>
          <a:bodyPr wrap="none" lIns="50800" tIns="50800" rIns="50800" bIns="50800" anchor="ctr">
            <a:spAutoFit/>
          </a:bodyPr>
          <a:lstStyle/>
          <a:p>
            <a:pPr algn="l">
              <a:defRPr sz="3000" b="1">
                <a:latin typeface="Helvetica"/>
                <a:ea typeface="Helvetica"/>
                <a:cs typeface="Helvetica"/>
                <a:sym typeface="Helvetica"/>
              </a:defRPr>
            </a:pPr>
            <a:r>
              <a:t>notify(){</a:t>
            </a:r>
          </a:p>
          <a:p>
            <a:pPr algn="l">
              <a:defRPr sz="3000" b="1">
                <a:latin typeface="Helvetica"/>
                <a:ea typeface="Helvetica"/>
                <a:cs typeface="Helvetica"/>
                <a:sym typeface="Helvetica"/>
              </a:defRPr>
            </a:pPr>
            <a:r>
              <a:t>    Iterator it = do.iterator();</a:t>
            </a:r>
          </a:p>
          <a:p>
            <a:pPr algn="l">
              <a:defRPr sz="3000" b="1">
                <a:latin typeface="Helvetica"/>
                <a:ea typeface="Helvetica"/>
                <a:cs typeface="Helvetica"/>
                <a:sym typeface="Helvetica"/>
              </a:defRPr>
            </a:pPr>
            <a:r>
              <a:t>    while(it.hasNext()) {</a:t>
            </a:r>
          </a:p>
          <a:p>
            <a:pPr algn="l">
              <a:defRPr sz="3000" b="1">
                <a:latin typeface="Helvetica"/>
                <a:ea typeface="Helvetica"/>
                <a:cs typeface="Helvetica"/>
                <a:sym typeface="Helvetica"/>
              </a:defRPr>
            </a:pPr>
            <a:r>
              <a:t>        it.next.update(info);</a:t>
            </a:r>
          </a:p>
          <a:p>
            <a:pPr algn="l">
              <a:defRPr sz="3000" b="1">
                <a:latin typeface="Helvetica"/>
                <a:ea typeface="Helvetica"/>
                <a:cs typeface="Helvetica"/>
                <a:sym typeface="Helvetica"/>
              </a:defRPr>
            </a:pPr>
            <a:r>
              <a:t>    }</a:t>
            </a:r>
          </a:p>
          <a:p>
            <a:pPr algn="l">
              <a:defRPr sz="3000" b="1">
                <a:latin typeface="Helvetica"/>
                <a:ea typeface="Helvetica"/>
                <a:cs typeface="Helvetica"/>
                <a:sym typeface="Helvetica"/>
              </a:defRPr>
            </a:pPr>
            <a:r>
              <a: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p:nvPr>
            <p:ph type="title"/>
          </p:nvPr>
        </p:nvSpPr>
        <p:spPr>
          <a:prstGeom prst="rect">
            <a:avLst/>
          </a:prstGeom>
        </p:spPr>
        <p:txBody>
          <a:bodyPr/>
          <a:lstStyle/>
          <a:p>
            <a:r>
              <a:t>高温预警系统</a:t>
            </a:r>
          </a:p>
        </p:txBody>
      </p:sp>
      <p:sp>
        <p:nvSpPr>
          <p:cNvPr id="509" name="Shape 509"/>
          <p:cNvSpPr/>
          <p:nvPr>
            <p:ph type="body" idx="1"/>
          </p:nvPr>
        </p:nvSpPr>
        <p:spPr>
          <a:prstGeom prst="rect">
            <a:avLst/>
          </a:prstGeom>
        </p:spPr>
        <p:txBody>
          <a:bodyPr/>
          <a:lstStyle/>
          <a:p>
            <a:pPr marL="546100" indent="-546100" defTabSz="709930">
              <a:spcBef>
                <a:spcPts val="5000"/>
              </a:spcBef>
              <a:defRPr sz="4470"/>
            </a:pPr>
            <a:r>
              <a:t>我们以高温预警系统为例来看看观察者模式的范例代码。高温预警系统是气象部门根据气象卫星获得相关的天气温度信息，当温度超过某一阈值时，向各个单位和个人发出高温警报通知，以及时做好高温防护措施。高温预警过程分析总结为如下几点：</a:t>
            </a:r>
          </a:p>
          <a:p>
            <a:pPr marL="546100" indent="-546100" defTabSz="709930">
              <a:spcBef>
                <a:spcPts val="5000"/>
              </a:spcBef>
              <a:defRPr sz="4470"/>
            </a:pPr>
            <a:r>
              <a:t>	•	想要得到高温警报通知的对象订阅高温预警服务。</a:t>
            </a:r>
          </a:p>
          <a:p>
            <a:pPr marL="546100" indent="-546100" defTabSz="709930">
              <a:spcBef>
                <a:spcPts val="5000"/>
              </a:spcBef>
              <a:defRPr sz="4470"/>
            </a:pPr>
            <a:r>
              <a:t>	•	高温预警系统需要知道哪些对象是需要通知的。这需要预警系统维护一个订阅对象列表。</a:t>
            </a:r>
          </a:p>
          <a:p>
            <a:pPr marL="546100" indent="-546100" defTabSz="709930">
              <a:spcBef>
                <a:spcPts val="5000"/>
              </a:spcBef>
              <a:defRPr sz="4470"/>
            </a:pPr>
            <a:r>
              <a:t>	•	高温预警系统在温度达到阈值的时候，通知所有订阅服务的对象。如何通知呢？这需要订阅服务的对象具备接收高温警报通知的功能。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1" name="pasted-image.png"/>
          <p:cNvPicPr>
            <a:picLocks noChangeAspect="1"/>
          </p:cNvPicPr>
          <p:nvPr/>
        </p:nvPicPr>
        <p:blipFill>
          <a:blip r:embed="rId1"/>
          <a:stretch>
            <a:fillRect/>
          </a:stretch>
        </p:blipFill>
        <p:spPr>
          <a:xfrm>
            <a:off x="2408987" y="-10122"/>
            <a:ext cx="20620300" cy="1373624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pasted-image.png"/>
          <p:cNvPicPr>
            <a:picLocks noChangeAspect="1"/>
          </p:cNvPicPr>
          <p:nvPr/>
        </p:nvPicPr>
        <p:blipFill>
          <a:blip r:embed="rId1"/>
          <a:stretch>
            <a:fillRect/>
          </a:stretch>
        </p:blipFill>
        <p:spPr>
          <a:xfrm>
            <a:off x="504859" y="-105409"/>
            <a:ext cx="12435837" cy="13594455"/>
          </a:xfrm>
          <a:prstGeom prst="rect">
            <a:avLst/>
          </a:prstGeom>
          <a:ln w="12700">
            <a:miter lim="400000"/>
            <a:headEnd/>
            <a:tailEnd/>
          </a:ln>
        </p:spPr>
      </p:pic>
      <p:pic>
        <p:nvPicPr>
          <p:cNvPr id="514" name="pasted-image.png"/>
          <p:cNvPicPr>
            <a:picLocks noChangeAspect="1"/>
          </p:cNvPicPr>
          <p:nvPr/>
        </p:nvPicPr>
        <p:blipFill>
          <a:blip r:embed="rId2"/>
          <a:stretch>
            <a:fillRect/>
          </a:stretch>
        </p:blipFill>
        <p:spPr>
          <a:xfrm>
            <a:off x="11478790" y="176126"/>
            <a:ext cx="12299211" cy="1336374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6" name="pasted-image.png"/>
          <p:cNvPicPr>
            <a:picLocks noChangeAspect="1"/>
          </p:cNvPicPr>
          <p:nvPr/>
        </p:nvPicPr>
        <p:blipFill>
          <a:blip r:embed="rId1"/>
          <a:stretch>
            <a:fillRect/>
          </a:stretch>
        </p:blipFill>
        <p:spPr>
          <a:xfrm>
            <a:off x="12013834" y="95021"/>
            <a:ext cx="11853592" cy="13525958"/>
          </a:xfrm>
          <a:prstGeom prst="rect">
            <a:avLst/>
          </a:prstGeom>
          <a:ln w="12700">
            <a:miter lim="400000"/>
            <a:headEnd/>
            <a:tailEnd/>
          </a:ln>
        </p:spPr>
      </p:pic>
      <p:sp>
        <p:nvSpPr>
          <p:cNvPr id="517" name="Shape 517"/>
          <p:cNvSpPr/>
          <p:nvPr>
            <p:ph type="body" sz="half" idx="1"/>
          </p:nvPr>
        </p:nvSpPr>
        <p:spPr>
          <a:xfrm>
            <a:off x="1689100" y="861701"/>
            <a:ext cx="9233476" cy="12273587"/>
          </a:xfrm>
          <a:prstGeom prst="rect">
            <a:avLst/>
          </a:prstGeom>
        </p:spPr>
        <p:txBody>
          <a:bodyPr/>
          <a:lstStyle/>
          <a:p>
            <a:pPr marL="603250" indent="-603250" defTabSz="784225">
              <a:spcBef>
                <a:spcPts val="5600"/>
              </a:spcBef>
              <a:defRPr sz="4940"/>
            </a:pPr>
            <a:r>
              <a:t>Observer和Subject是抽象接口；</a:t>
            </a:r>
          </a:p>
          <a:p>
            <a:pPr marL="603250" indent="-603250" defTabSz="784225">
              <a:spcBef>
                <a:spcPts val="5600"/>
              </a:spcBef>
              <a:defRPr sz="4940"/>
            </a:pPr>
            <a:r>
              <a:t>Government、Company、Person及其子子孙孙只与Observer和Subject有关系，可以独立演化；</a:t>
            </a:r>
          </a:p>
          <a:p>
            <a:pPr marL="603250" indent="-603250" defTabSz="784225">
              <a:spcBef>
                <a:spcPts val="5600"/>
              </a:spcBef>
              <a:defRPr sz="4940"/>
            </a:pPr>
            <a:r>
              <a:t>ForcastSystem及同类系统只与Observer和Subject有关系；</a:t>
            </a:r>
          </a:p>
          <a:p>
            <a:pPr marL="603250" indent="-603250" defTabSz="784225">
              <a:spcBef>
                <a:spcPts val="5600"/>
              </a:spcBef>
              <a:defRPr sz="4940"/>
            </a:pPr>
            <a:r>
              <a:t>具体的观察者和被观察者之间没有直接耦合关系，各自独立演化。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Shape 519"/>
          <p:cNvSpPr/>
          <p:nvPr>
            <p:ph type="title"/>
          </p:nvPr>
        </p:nvSpPr>
        <p:spPr>
          <a:prstGeom prst="rect">
            <a:avLst/>
          </a:prstGeom>
        </p:spPr>
        <p:txBody>
          <a:bodyPr/>
          <a:lstStyle/>
          <a:p>
            <a:r>
              <a:t>三、常见的软件架构举例</a:t>
            </a:r>
          </a:p>
        </p:txBody>
      </p:sp>
      <p:sp>
        <p:nvSpPr>
          <p:cNvPr id="520" name="Shape 520"/>
          <p:cNvSpPr/>
          <p:nvPr>
            <p:ph type="body" sz="half" idx="1"/>
          </p:nvPr>
        </p:nvSpPr>
        <p:spPr>
          <a:xfrm>
            <a:off x="8906867" y="3238500"/>
            <a:ext cx="13788033" cy="9207500"/>
          </a:xfrm>
          <a:prstGeom prst="rect">
            <a:avLst/>
          </a:prstGeom>
        </p:spPr>
        <p:txBody>
          <a:bodyPr/>
          <a:lstStyle/>
          <a:p>
            <a:r>
              <a:t>三层架构</a:t>
            </a:r>
          </a:p>
          <a:p>
            <a:r>
              <a:t>MVC架构</a:t>
            </a:r>
          </a:p>
          <a:p>
            <a:r>
              <a:t>MVVM架构</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r>
              <a:t>人类探索世界本源的脉络</a:t>
            </a:r>
          </a:p>
        </p:txBody>
      </p:sp>
      <p:sp>
        <p:nvSpPr>
          <p:cNvPr id="176" name="Shape 176"/>
          <p:cNvSpPr/>
          <p:nvPr>
            <p:ph type="body" idx="1"/>
          </p:nvPr>
        </p:nvSpPr>
        <p:spPr>
          <a:prstGeom prst="rect">
            <a:avLst/>
          </a:prstGeom>
        </p:spPr>
        <p:txBody>
          <a:bodyPr/>
          <a:lstStyle/>
          <a:p>
            <a:pPr marL="539750" indent="-539750" defTabSz="701675">
              <a:spcBef>
                <a:spcPts val="5000"/>
              </a:spcBef>
              <a:defRPr sz="4420"/>
            </a:pPr>
            <a:r>
              <a:t>	•	本体论</a:t>
            </a:r>
          </a:p>
          <a:p>
            <a:pPr marL="539750" indent="-539750" defTabSz="701675">
              <a:spcBef>
                <a:spcPts val="5000"/>
              </a:spcBef>
              <a:defRPr sz="4420"/>
            </a:pPr>
            <a:r>
              <a:t>探寻生老病死背后的世界本体伴随着人类文明化的进程，古代中国人认为金木水火土五种基本元素是世界的本原，再加上辩证思想形成阴阳五行学说；与复杂精妙的阴阳五行学说相比，古代西方哲人认为水是万物之源则显得浅薄很多，如今使用“水是生命之源”已经不是哲学上探索世界本源的意义。我们知道水是由两个氢原子和一样氧原子组成的水分子，西方科学的精髓则是不断创新的证伪主义，由水是万物之源的结论为起点不断深入探究世界的本原，近一步分解到原子、基本粒子夸克，乃至最小的能量单位量子，以致到无法证实或证伪的弦理论和多重宇宙。这样还原论（Reductionism，又译化约论）在世界的本体探究上走到了尽头。反观阴阳五行学说在两千年前就已经是一个封闭的思想体系，它形成的那一天就走到了尽头。</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p:nvPr>
            <p:ph type="title"/>
          </p:nvPr>
        </p:nvSpPr>
        <p:spPr>
          <a:prstGeom prst="rect">
            <a:avLst/>
          </a:prstGeom>
        </p:spPr>
        <p:txBody>
          <a:bodyPr/>
          <a:lstStyle/>
          <a:p>
            <a:r>
              <a:t>三层架构</a:t>
            </a:r>
          </a:p>
        </p:txBody>
      </p:sp>
      <p:sp>
        <p:nvSpPr>
          <p:cNvPr id="523" name="Shape 523"/>
          <p:cNvSpPr/>
          <p:nvPr>
            <p:ph type="body" sz="half" idx="1"/>
          </p:nvPr>
        </p:nvSpPr>
        <p:spPr>
          <a:xfrm>
            <a:off x="1689100" y="3238500"/>
            <a:ext cx="9632283" cy="9207500"/>
          </a:xfrm>
          <a:prstGeom prst="rect">
            <a:avLst/>
          </a:prstGeom>
        </p:spPr>
        <p:txBody>
          <a:bodyPr/>
          <a:lstStyle/>
          <a:p>
            <a:r>
              <a:t>层次化架构是利用面向接口编程的原则将层次化的结构型设计模式作为软件的主体结构。比如三层架构是层次化架构中比较典型的代表，如下图所示我们以层次化架构为例来介绍。</a:t>
            </a:r>
          </a:p>
        </p:txBody>
      </p:sp>
      <p:pic>
        <p:nvPicPr>
          <p:cNvPr id="524" name="pasted-image.tiff"/>
          <p:cNvPicPr>
            <a:picLocks noChangeAspect="1"/>
          </p:cNvPicPr>
          <p:nvPr/>
        </p:nvPicPr>
        <p:blipFill>
          <a:blip r:embed="rId1"/>
          <a:stretch>
            <a:fillRect/>
          </a:stretch>
        </p:blipFill>
        <p:spPr>
          <a:xfrm>
            <a:off x="12294663" y="4068407"/>
            <a:ext cx="9632284" cy="754768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p:nvPr>
            <p:ph type="title"/>
          </p:nvPr>
        </p:nvSpPr>
        <p:spPr>
          <a:prstGeom prst="rect">
            <a:avLst/>
          </a:prstGeom>
        </p:spPr>
        <p:txBody>
          <a:bodyPr/>
          <a:lstStyle/>
          <a:p>
            <a:r>
              <a:t>MVC架构</a:t>
            </a:r>
          </a:p>
        </p:txBody>
      </p:sp>
      <p:sp>
        <p:nvSpPr>
          <p:cNvPr id="527" name="Shape 527"/>
          <p:cNvSpPr/>
          <p:nvPr>
            <p:ph type="body" idx="1"/>
          </p:nvPr>
        </p:nvSpPr>
        <p:spPr>
          <a:xfrm>
            <a:off x="1689100" y="3238500"/>
            <a:ext cx="21199389" cy="9207500"/>
          </a:xfrm>
          <a:prstGeom prst="rect">
            <a:avLst/>
          </a:prstGeom>
        </p:spPr>
        <p:txBody>
          <a:bodyPr/>
          <a:lstStyle/>
          <a:p>
            <a:pPr marL="508000" indent="-508000" defTabSz="660400">
              <a:spcBef>
                <a:spcPts val="4700"/>
              </a:spcBef>
              <a:defRPr sz="4160"/>
            </a:pPr>
            <a:r>
              <a:t>MVC即为Model-View-Controller（模型-视图-控制器），MVC是一种设计模式，以MVC设计模式为主体结构实现的基础代码框架一般称为MVC框架，如果MVC设计模式决定了整个软件的架构，不管是直接实现了MVC模式还是以某一种MVC框架为基础，只要软件的整体结构主要表现为MVC模式，我们就称为该软件的架构为MVC架构。</a:t>
            </a:r>
          </a:p>
          <a:p>
            <a:pPr marL="508000" indent="-508000" defTabSz="660400">
              <a:spcBef>
                <a:spcPts val="4700"/>
              </a:spcBef>
              <a:defRPr sz="4160"/>
            </a:pPr>
            <a:r>
              <a:t>MVC中M、V和C所代表的含义如下：</a:t>
            </a:r>
          </a:p>
          <a:p>
            <a:pPr marL="1016000" lvl="1" indent="-508000" defTabSz="660400">
              <a:spcBef>
                <a:spcPts val="4700"/>
              </a:spcBef>
              <a:defRPr sz="4160"/>
            </a:pPr>
            <a:r>
              <a:t>Model（模型）代表一个存取数据的对象及其数据模型。</a:t>
            </a:r>
          </a:p>
          <a:p>
            <a:pPr marL="1016000" lvl="1" indent="-508000" defTabSz="660400">
              <a:spcBef>
                <a:spcPts val="4700"/>
              </a:spcBef>
              <a:defRPr sz="4160"/>
            </a:pPr>
            <a:r>
              <a:t>View（视图）代表模型包含的数据的表达方式，一般表达为可视化的界面接口。</a:t>
            </a:r>
          </a:p>
          <a:p>
            <a:pPr marL="1016000" lvl="1" indent="-508000" defTabSz="660400">
              <a:spcBef>
                <a:spcPts val="4700"/>
              </a:spcBef>
              <a:defRPr sz="4160"/>
            </a:pPr>
            <a:r>
              <a:t>Controller（控制器）作用于模型和视图上，控制数据流向模型对象，并在数据变化时更新视图。控制器可以使视图与模型分离开解耦合。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Shape 529"/>
          <p:cNvSpPr/>
          <p:nvPr>
            <p:ph type="title"/>
          </p:nvPr>
        </p:nvSpPr>
        <p:spPr>
          <a:prstGeom prst="rect">
            <a:avLst/>
          </a:prstGeom>
        </p:spPr>
        <p:txBody>
          <a:bodyPr/>
          <a:lstStyle/>
          <a:p>
            <a:r>
              <a:t>MVC架构 vs. 三层架构</a:t>
            </a:r>
          </a:p>
        </p:txBody>
      </p:sp>
      <p:sp>
        <p:nvSpPr>
          <p:cNvPr id="530" name="Shape 530"/>
          <p:cNvSpPr/>
          <p:nvPr>
            <p:ph type="body" sz="half" idx="1"/>
          </p:nvPr>
        </p:nvSpPr>
        <p:spPr>
          <a:xfrm>
            <a:off x="1689100" y="3238500"/>
            <a:ext cx="13029308" cy="9207500"/>
          </a:xfrm>
          <a:prstGeom prst="rect">
            <a:avLst/>
          </a:prstGeom>
        </p:spPr>
        <p:txBody>
          <a:bodyPr/>
          <a:lstStyle>
            <a:lvl1pPr marL="584200" indent="-584200" defTabSz="759460">
              <a:spcBef>
                <a:spcPts val="5400"/>
              </a:spcBef>
              <a:defRPr sz="4785"/>
            </a:lvl1pPr>
          </a:lstStyle>
          <a:p>
            <a:r>
              <a:t>模型和视图有着业务层面的业务数据紧密耦合关系，控制器的核心工作就是业务逻辑处理，显然MVC架构和三层架构有着某种对应关系，但又不是层次架构的抽象接口依赖关系，因此为了体现它们的区别和联系，我们在MVC的结构示意图中将模型和视图上下垂直对齐表示它们内在的业务层次及业务数据的对应关系，而将控制器放在左侧表示控制器处于优先重要位置，放在模型和视图的中间位置是为了与三层架构对应与业务逻辑层处于相似的层次。</a:t>
            </a:r>
          </a:p>
        </p:txBody>
      </p:sp>
      <p:sp>
        <p:nvSpPr>
          <p:cNvPr id="531" name="Shape 531"/>
          <p:cNvSpPr/>
          <p:nvPr/>
        </p:nvSpPr>
        <p:spPr>
          <a:xfrm>
            <a:off x="19828440" y="4440560"/>
            <a:ext cx="2576327" cy="1270001"/>
          </a:xfrm>
          <a:prstGeom prst="roundRect">
            <a:avLst>
              <a:gd name="adj" fmla="val 15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532" name="Shape 532"/>
          <p:cNvSpPr/>
          <p:nvPr/>
        </p:nvSpPr>
        <p:spPr>
          <a:xfrm>
            <a:off x="19828440" y="8841289"/>
            <a:ext cx="2576327" cy="1270001"/>
          </a:xfrm>
          <a:prstGeom prst="roundRect">
            <a:avLst>
              <a:gd name="adj" fmla="val 15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533" name="Shape 533"/>
          <p:cNvSpPr/>
          <p:nvPr/>
        </p:nvSpPr>
        <p:spPr>
          <a:xfrm>
            <a:off x="15634225" y="6641481"/>
            <a:ext cx="3012881" cy="1270001"/>
          </a:xfrm>
          <a:prstGeom prst="roundRect">
            <a:avLst>
              <a:gd name="adj" fmla="val 15000"/>
            </a:avLst>
          </a:prstGeom>
          <a:blipFill>
            <a:blip r:embed="rId1"/>
          </a:blipFill>
          <a:ln w="12700">
            <a:miter lim="400000"/>
          </a:ln>
          <a:effectLst>
            <a:outerShdw blurRad="38100" dist="25400" dir="5400000" rotWithShape="0">
              <a:srgbClr val="000000">
                <a:alpha val="50000"/>
              </a:srgbClr>
            </a:outerShdw>
          </a:effectLst>
        </p:spPr>
        <p:txBody>
          <a:bodyPr lIns="50800" tIns="50800" rIns="50800" bIns="50800" anchor="ctr"/>
          <a:lstStyle/>
          <a:p>
            <a:pPr>
              <a:defRPr sz="3200">
                <a:solidFill>
                  <a:srgbClr val="FFFFFF"/>
                </a:solidFill>
              </a:defRPr>
            </a:pPr>
          </a:p>
        </p:txBody>
      </p:sp>
      <p:sp>
        <p:nvSpPr>
          <p:cNvPr id="534" name="Shape 534"/>
          <p:cNvSpPr/>
          <p:nvPr/>
        </p:nvSpPr>
        <p:spPr>
          <a:xfrm>
            <a:off x="20394926" y="4643760"/>
            <a:ext cx="1443356" cy="863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View</a:t>
            </a:r>
          </a:p>
        </p:txBody>
      </p:sp>
      <p:sp>
        <p:nvSpPr>
          <p:cNvPr id="535" name="Shape 535"/>
          <p:cNvSpPr/>
          <p:nvPr/>
        </p:nvSpPr>
        <p:spPr>
          <a:xfrm>
            <a:off x="15713185" y="6844681"/>
            <a:ext cx="2854961" cy="863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Controller</a:t>
            </a:r>
          </a:p>
        </p:txBody>
      </p:sp>
      <p:sp>
        <p:nvSpPr>
          <p:cNvPr id="536" name="Shape 536"/>
          <p:cNvSpPr/>
          <p:nvPr/>
        </p:nvSpPr>
        <p:spPr>
          <a:xfrm>
            <a:off x="20177439" y="9044489"/>
            <a:ext cx="1878331" cy="863601"/>
          </a:xfrm>
          <a:prstGeom prst="rect">
            <a:avLst/>
          </a:prstGeom>
          <a:ln w="12700">
            <a:miter lim="400000"/>
          </a:ln>
        </p:spPr>
        <p:txBody>
          <a:bodyPr wrap="none" lIns="50800" tIns="50800" rIns="50800" bIns="50800" anchor="ctr">
            <a:spAutoFit/>
          </a:bodyPr>
          <a:lstStyle>
            <a:lvl1pPr>
              <a:defRPr>
                <a:solidFill>
                  <a:srgbClr val="FFFFFF"/>
                </a:solidFill>
              </a:defRPr>
            </a:lvl1pPr>
          </a:lstStyle>
          <a:p>
            <a:r>
              <a:t>Model</a:t>
            </a:r>
          </a:p>
        </p:txBody>
      </p:sp>
      <p:pic>
        <p:nvPicPr>
          <p:cNvPr id="537" name="图片 536"/>
          <p:cNvPicPr/>
          <p:nvPr/>
        </p:nvPicPr>
        <p:blipFill>
          <a:blip r:embed="rId2"/>
          <a:stretch>
            <a:fillRect/>
          </a:stretch>
        </p:blipFill>
        <p:spPr>
          <a:xfrm rot="19639589">
            <a:off x="18374483" y="6498050"/>
            <a:ext cx="3068597" cy="76201"/>
          </a:xfrm>
          <a:prstGeom prst="rect">
            <a:avLst/>
          </a:prstGeom>
        </p:spPr>
      </p:pic>
      <p:pic>
        <p:nvPicPr>
          <p:cNvPr id="539" name="图片 538"/>
          <p:cNvPicPr/>
          <p:nvPr/>
        </p:nvPicPr>
        <p:blipFill>
          <a:blip r:embed="rId3"/>
          <a:stretch>
            <a:fillRect/>
          </a:stretch>
        </p:blipFill>
        <p:spPr>
          <a:xfrm rot="1855245">
            <a:off x="18392726" y="8067881"/>
            <a:ext cx="3030637" cy="762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p:nvPr>
            <p:ph type="title"/>
          </p:nvPr>
        </p:nvSpPr>
        <p:spPr>
          <a:prstGeom prst="rect">
            <a:avLst/>
          </a:prstGeom>
        </p:spPr>
        <p:txBody>
          <a:bodyPr/>
          <a:lstStyle/>
          <a:p>
            <a:r>
              <a:t>MVC模式/中介者模式范例</a:t>
            </a:r>
          </a:p>
        </p:txBody>
      </p:sp>
      <p:sp>
        <p:nvSpPr>
          <p:cNvPr id="543" name="Shape 543"/>
          <p:cNvSpPr/>
          <p:nvPr>
            <p:ph type="body" idx="1"/>
          </p:nvPr>
        </p:nvSpPr>
        <p:spPr>
          <a:prstGeom prst="rect">
            <a:avLst/>
          </a:prstGeom>
        </p:spPr>
        <p:txBody>
          <a:bodyPr/>
          <a:lstStyle/>
          <a:p>
            <a:r>
              <a:t>为了理解MVC的工作机制是如何区别于三层架构，我们先来看看MVC模式的一个简要范例。</a:t>
            </a:r>
          </a:p>
          <a:p>
            <a:r>
              <a:t>我们将创建一个作为模型的 Student 对象。StudentView 是一个把学生详细信息输出到控制台的视图类，StudentController 是负责存储数据到 Student 对象中的控制器类，并相应地更新视图 StudentView。</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p:nvPr>
            <p:ph type="title"/>
          </p:nvPr>
        </p:nvSpPr>
        <p:spPr>
          <a:xfrm>
            <a:off x="12171660" y="952500"/>
            <a:ext cx="10523240" cy="2286000"/>
          </a:xfrm>
          <a:prstGeom prst="rect">
            <a:avLst/>
          </a:prstGeom>
        </p:spPr>
        <p:txBody>
          <a:bodyPr/>
          <a:lstStyle>
            <a:lvl1pPr defTabSz="536575">
              <a:defRPr sz="7280"/>
            </a:lvl1pPr>
          </a:lstStyle>
          <a:p>
            <a:r>
              <a:t>Model（模型）Student类</a:t>
            </a:r>
          </a:p>
        </p:txBody>
      </p:sp>
      <p:sp>
        <p:nvSpPr>
          <p:cNvPr id="546" name="Shape 546"/>
          <p:cNvSpPr/>
          <p:nvPr>
            <p:ph type="body" idx="1"/>
          </p:nvPr>
        </p:nvSpPr>
        <p:spPr>
          <a:xfrm>
            <a:off x="1460500" y="3575050"/>
            <a:ext cx="21005800" cy="9207500"/>
          </a:xfrm>
          <a:prstGeom prst="rect">
            <a:avLst/>
          </a:prstGeom>
        </p:spPr>
        <p:txBody>
          <a:bodyPr/>
          <a:lstStyle/>
          <a:p/>
        </p:txBody>
      </p:sp>
      <p:pic>
        <p:nvPicPr>
          <p:cNvPr id="547" name="pasted-image.png"/>
          <p:cNvPicPr>
            <a:picLocks noChangeAspect="1"/>
          </p:cNvPicPr>
          <p:nvPr/>
        </p:nvPicPr>
        <p:blipFill>
          <a:blip r:embed="rId1"/>
          <a:stretch>
            <a:fillRect/>
          </a:stretch>
        </p:blipFill>
        <p:spPr>
          <a:xfrm>
            <a:off x="-114300" y="-79523"/>
            <a:ext cx="11887473" cy="10857227"/>
          </a:xfrm>
          <a:prstGeom prst="rect">
            <a:avLst/>
          </a:prstGeom>
          <a:ln w="12700">
            <a:miter lim="400000"/>
            <a:headEnd/>
            <a:tailEnd/>
          </a:ln>
        </p:spPr>
      </p:pic>
      <p:pic>
        <p:nvPicPr>
          <p:cNvPr id="548" name="pasted-image.png"/>
          <p:cNvPicPr>
            <a:picLocks noChangeAspect="1"/>
          </p:cNvPicPr>
          <p:nvPr/>
        </p:nvPicPr>
        <p:blipFill>
          <a:blip r:embed="rId2"/>
          <a:stretch>
            <a:fillRect/>
          </a:stretch>
        </p:blipFill>
        <p:spPr>
          <a:xfrm>
            <a:off x="9283700" y="7810500"/>
            <a:ext cx="15019769" cy="5744404"/>
          </a:xfrm>
          <a:prstGeom prst="rect">
            <a:avLst/>
          </a:prstGeom>
          <a:ln w="12700">
            <a:miter lim="400000"/>
            <a:headEnd/>
            <a:tailEnd/>
          </a:ln>
        </p:spPr>
      </p:pic>
      <p:sp>
        <p:nvSpPr>
          <p:cNvPr id="549" name="Shape 549"/>
          <p:cNvSpPr/>
          <p:nvPr/>
        </p:nvSpPr>
        <p:spPr>
          <a:xfrm>
            <a:off x="9403060" y="5956300"/>
            <a:ext cx="10523240" cy="2286000"/>
          </a:xfrm>
          <a:prstGeom prst="rect">
            <a:avLst/>
          </a:prstGeom>
          <a:ln w="12700">
            <a:miter lim="400000"/>
          </a:ln>
        </p:spPr>
        <p:txBody>
          <a:bodyPr lIns="50800" tIns="50800" rIns="50800" bIns="50800" anchor="ctr">
            <a:normAutofit/>
          </a:bodyPr>
          <a:lstStyle>
            <a:lvl1pPr defTabSz="478790">
              <a:defRPr sz="6495"/>
            </a:lvl1pPr>
          </a:lstStyle>
          <a:p>
            <a:r>
              <a:t>View（视图）StudentView类</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p:nvPr>
            <p:ph type="title"/>
          </p:nvPr>
        </p:nvSpPr>
        <p:spPr>
          <a:xfrm>
            <a:off x="12300842" y="317500"/>
            <a:ext cx="10470258" cy="933847"/>
          </a:xfrm>
          <a:prstGeom prst="rect">
            <a:avLst/>
          </a:prstGeom>
        </p:spPr>
        <p:txBody>
          <a:bodyPr/>
          <a:lstStyle>
            <a:lvl1pPr defTabSz="330200">
              <a:defRPr sz="4480"/>
            </a:lvl1pPr>
          </a:lstStyle>
          <a:p>
            <a:r>
              <a:t>Controller（控制器）StudentController类</a:t>
            </a:r>
          </a:p>
        </p:txBody>
      </p:sp>
      <p:pic>
        <p:nvPicPr>
          <p:cNvPr id="552" name="pasted-image.png"/>
          <p:cNvPicPr>
            <a:picLocks noChangeAspect="1"/>
          </p:cNvPicPr>
          <p:nvPr/>
        </p:nvPicPr>
        <p:blipFill>
          <a:blip r:embed="rId1"/>
          <a:stretch>
            <a:fillRect/>
          </a:stretch>
        </p:blipFill>
        <p:spPr>
          <a:xfrm>
            <a:off x="209550" y="-107950"/>
            <a:ext cx="12030756" cy="14464839"/>
          </a:xfrm>
          <a:prstGeom prst="rect">
            <a:avLst/>
          </a:prstGeom>
          <a:ln w="12700">
            <a:miter lim="400000"/>
            <a:headEnd/>
            <a:tailEnd/>
          </a:ln>
        </p:spPr>
      </p:pic>
      <p:pic>
        <p:nvPicPr>
          <p:cNvPr id="553" name="pasted-image.png"/>
          <p:cNvPicPr>
            <a:picLocks noChangeAspect="1"/>
          </p:cNvPicPr>
          <p:nvPr/>
        </p:nvPicPr>
        <p:blipFill>
          <a:blip r:embed="rId2"/>
          <a:stretch>
            <a:fillRect/>
          </a:stretch>
        </p:blipFill>
        <p:spPr>
          <a:xfrm>
            <a:off x="12141200" y="2773605"/>
            <a:ext cx="11917587" cy="11187940"/>
          </a:xfrm>
          <a:prstGeom prst="rect">
            <a:avLst/>
          </a:prstGeom>
          <a:ln w="12700">
            <a:miter lim="400000"/>
            <a:headEnd/>
            <a:tailEnd/>
          </a:ln>
        </p:spPr>
      </p:pic>
      <p:sp>
        <p:nvSpPr>
          <p:cNvPr id="554" name="Shape 554"/>
          <p:cNvSpPr/>
          <p:nvPr/>
        </p:nvSpPr>
        <p:spPr>
          <a:xfrm>
            <a:off x="12300842" y="1968500"/>
            <a:ext cx="11173025" cy="933847"/>
          </a:xfrm>
          <a:prstGeom prst="rect">
            <a:avLst/>
          </a:prstGeom>
          <a:ln w="12700">
            <a:miter lim="400000"/>
          </a:ln>
        </p:spPr>
        <p:txBody>
          <a:bodyPr lIns="50800" tIns="50800" rIns="50800" bIns="50800" anchor="ctr">
            <a:normAutofit/>
          </a:bodyPr>
          <a:lstStyle>
            <a:lvl1pPr defTabSz="330200">
              <a:defRPr sz="4480"/>
            </a:lvl1pPr>
          </a:lstStyle>
          <a:p>
            <a:r>
              <a:t>MVCPatternDemo 来演示 MVC 模式的用法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Shape 556"/>
          <p:cNvSpPr/>
          <p:nvPr>
            <p:ph type="title"/>
          </p:nvPr>
        </p:nvSpPr>
        <p:spPr>
          <a:prstGeom prst="rect">
            <a:avLst/>
          </a:prstGeom>
        </p:spPr>
        <p:txBody>
          <a:bodyPr/>
          <a:lstStyle/>
          <a:p>
            <a:r>
              <a:t>MVC模式/中介者模式范例</a:t>
            </a:r>
          </a:p>
        </p:txBody>
      </p:sp>
      <p:sp>
        <p:nvSpPr>
          <p:cNvPr id="557" name="Shape 557"/>
          <p:cNvSpPr/>
          <p:nvPr>
            <p:ph type="body" idx="1"/>
          </p:nvPr>
        </p:nvSpPr>
        <p:spPr>
          <a:prstGeom prst="rect">
            <a:avLst/>
          </a:prstGeom>
        </p:spPr>
        <p:txBody>
          <a:bodyPr/>
          <a:lstStyle/>
          <a:p>
            <a:r>
              <a:t>如果从类的角度看，StudentController类应该在上面，它下面依赖Student类和StudentView类，这也是为什么我们看到的大多数MVC模式的示意图大多习惯于将Controller（控制器）放在上面中间位置的原因。从面向对象的设计来看，MVC是对象组合的综合应用；从设计模式的角度看，Controller（控制器）是Model（模型）和View（视图）之间的中介者（Mediator），是典型的中介者模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Shape 559"/>
          <p:cNvSpPr/>
          <p:nvPr>
            <p:ph type="title"/>
          </p:nvPr>
        </p:nvSpPr>
        <p:spPr>
          <a:prstGeom prst="rect">
            <a:avLst/>
          </a:prstGeom>
        </p:spPr>
        <p:txBody>
          <a:bodyPr/>
          <a:lstStyle/>
          <a:p>
            <a:r>
              <a:t>MVC架构</a:t>
            </a:r>
          </a:p>
        </p:txBody>
      </p:sp>
      <p:sp>
        <p:nvSpPr>
          <p:cNvPr id="560" name="Shape 560"/>
          <p:cNvSpPr/>
          <p:nvPr>
            <p:ph type="body" idx="1"/>
          </p:nvPr>
        </p:nvSpPr>
        <p:spPr>
          <a:prstGeom prst="rect">
            <a:avLst/>
          </a:prstGeom>
        </p:spPr>
        <p:txBody>
          <a:bodyPr/>
          <a:lstStyle/>
          <a:p>
            <a:r>
              <a:t>MVC模式通常用开发具有人机交互界面的软件，这类软件的最大特点就是用户界面容易随着需求变更而发生改变，例如，当你要扩展一个应用程序的功能时，通常需要修改菜单和添加页面来反映这种变化。如果用户界面和核心功能逻辑紧密耦合在一起，要扩展功能通常是非常困难的，因为任何改动很容易在其他功能上产生错误。</a:t>
            </a:r>
          </a:p>
          <a:p>
            <a:r>
              <a:t>为了包容需求上的变化而导致的用户界面的修改不会影响软件的核心功能代码，可以采用将模型（Model）、视图（View）和控制器（Controller）相分离的思想。采用MVC设计模式的话往往决定了整个软件的主体结构，因此我们称该软件为MVC架构。</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p:nvPr>
            <p:ph type="title"/>
          </p:nvPr>
        </p:nvSpPr>
        <p:spPr>
          <a:prstGeom prst="rect">
            <a:avLst/>
          </a:prstGeom>
        </p:spPr>
        <p:txBody>
          <a:bodyPr/>
          <a:lstStyle>
            <a:lvl1pPr defTabSz="792480">
              <a:defRPr sz="10750"/>
            </a:lvl1pPr>
          </a:lstStyle>
          <a:p>
            <a:r>
              <a:t>MVC架构中的模型、视图与控制器</a:t>
            </a:r>
          </a:p>
        </p:txBody>
      </p:sp>
      <p:sp>
        <p:nvSpPr>
          <p:cNvPr id="563" name="Shape 563"/>
          <p:cNvSpPr/>
          <p:nvPr>
            <p:ph type="body" idx="1"/>
          </p:nvPr>
        </p:nvSpPr>
        <p:spPr>
          <a:prstGeom prst="rect">
            <a:avLst/>
          </a:prstGeom>
        </p:spPr>
        <p:txBody>
          <a:bodyPr/>
          <a:lstStyle/>
          <a:p>
            <a:pPr marL="463550" indent="-463550" defTabSz="602615">
              <a:spcBef>
                <a:spcPts val="4300"/>
              </a:spcBef>
              <a:defRPr sz="3795"/>
            </a:pPr>
            <a:r>
              <a:t>在MVC架构下，模型用来封装核心数据和功能，它独立于特定的输出表示和输入行为，是执行某些任务的代码，至于这些任务以什么形式显示给用户，并不是模型所关注的问题。模型只有纯粹的功能性接口，也就是一系列的公开方法，这些方法有的是取值方法，让系统其它部分可以得到模型的内部状态，有的则是写入更新数据的方法，允许系统的其它部分修改模型的内部状态。</a:t>
            </a:r>
          </a:p>
          <a:p>
            <a:pPr marL="463550" indent="-463550" defTabSz="602615">
              <a:spcBef>
                <a:spcPts val="4300"/>
              </a:spcBef>
              <a:defRPr sz="3795"/>
            </a:pPr>
            <a:r>
              <a:t>在MVC架构下，视图用来向用户显示信息，它获得来自模型的数据，决定模型以什么样的方式展示给用户。同一个模型可以对应于多个视图，这样对于视图而言，模型就是可重用的代码。一般来说，模型内部必须保留所有对应视图的相关信息，以便在模型的状态发生改变时，可以通知所有的视图进行更新。</a:t>
            </a:r>
          </a:p>
          <a:p>
            <a:pPr marL="463550" indent="-463550" defTabSz="602615">
              <a:spcBef>
                <a:spcPts val="4300"/>
              </a:spcBef>
              <a:defRPr sz="3795"/>
            </a:pPr>
            <a:r>
              <a:t>在MVC架构下，控制器是和视图联合使用的，它捕捉鼠标移动、鼠标点击和键盘输入等事件，将其转化成服务请求，然后再传给模型或者视图。软件的用户是通过控制器来与系统交互的，他通过控制器来操纵模型，从而向模型传递数据，改变模型的状态，并最后导致视图的更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hape 565"/>
          <p:cNvSpPr/>
          <p:nvPr>
            <p:ph type="title"/>
          </p:nvPr>
        </p:nvSpPr>
        <p:spPr>
          <a:prstGeom prst="rect">
            <a:avLst/>
          </a:prstGeom>
        </p:spPr>
        <p:txBody>
          <a:bodyPr/>
          <a:lstStyle>
            <a:lvl1pPr defTabSz="701675">
              <a:defRPr sz="9520"/>
            </a:lvl1pPr>
          </a:lstStyle>
          <a:p>
            <a:r>
              <a:t>应用MVC架构的软件其基本的实现过程</a:t>
            </a:r>
          </a:p>
        </p:txBody>
      </p:sp>
      <p:sp>
        <p:nvSpPr>
          <p:cNvPr id="566" name="Shape 566"/>
          <p:cNvSpPr/>
          <p:nvPr>
            <p:ph type="body" idx="1"/>
          </p:nvPr>
        </p:nvSpPr>
        <p:spPr>
          <a:xfrm>
            <a:off x="1689100" y="5918894"/>
            <a:ext cx="21495842" cy="6654106"/>
          </a:xfrm>
          <a:prstGeom prst="rect">
            <a:avLst/>
          </a:prstGeom>
        </p:spPr>
        <p:txBody>
          <a:bodyPr/>
          <a:lstStyle/>
          <a:p>
            <a:pPr marL="438150" indent="-438150" defTabSz="569595">
              <a:spcBef>
                <a:spcPts val="4000"/>
              </a:spcBef>
              <a:defRPr sz="3590"/>
            </a:pPr>
            <a:r>
              <a:t>控制器创建模型；</a:t>
            </a:r>
          </a:p>
          <a:p>
            <a:pPr marL="438150" indent="-438150" defTabSz="569595">
              <a:spcBef>
                <a:spcPts val="4000"/>
              </a:spcBef>
              <a:defRPr sz="3590"/>
            </a:pPr>
            <a:r>
              <a:t>控制器创建一个或多个视图，并将它们与模型相关联；</a:t>
            </a:r>
          </a:p>
          <a:p>
            <a:pPr marL="438150" indent="-438150" defTabSz="569595">
              <a:spcBef>
                <a:spcPts val="4000"/>
              </a:spcBef>
              <a:defRPr sz="3590"/>
            </a:pPr>
            <a:r>
              <a:t>控制器负责改变模型的状态；</a:t>
            </a:r>
          </a:p>
          <a:p>
            <a:pPr marL="438150" indent="-438150" defTabSz="569595">
              <a:spcBef>
                <a:spcPts val="4000"/>
              </a:spcBef>
              <a:defRPr sz="3590"/>
            </a:pPr>
            <a:r>
              <a:t>当模型的状态发生改变时，模型会通知与之相关的视图进行更新。</a:t>
            </a:r>
          </a:p>
          <a:p>
            <a:pPr marL="438150" indent="-438150" defTabSz="569595">
              <a:spcBef>
                <a:spcPts val="4000"/>
              </a:spcBef>
              <a:defRPr sz="3590"/>
            </a:pPr>
            <a:r>
              <a:t>可以看到这与抽象简化的MVC设计模式已经有了明显的区别，变得更为复杂，但这与实际软件结构相比还是极其简化的模型，实际情况可能会有更多合理的和不合理的复杂联系，要保持软件结构在概念上的完整性极为困难。</a:t>
            </a:r>
          </a:p>
        </p:txBody>
      </p:sp>
      <p:pic>
        <p:nvPicPr>
          <p:cNvPr id="567" name="pasted-image.tiff"/>
          <p:cNvPicPr>
            <a:picLocks noChangeAspect="1"/>
          </p:cNvPicPr>
          <p:nvPr/>
        </p:nvPicPr>
        <p:blipFill>
          <a:blip r:embed="rId1"/>
          <a:stretch>
            <a:fillRect/>
          </a:stretch>
        </p:blipFill>
        <p:spPr>
          <a:xfrm>
            <a:off x="13072367" y="3415768"/>
            <a:ext cx="10625834" cy="485246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46202</Words>
  <Application>WPS 演示</Application>
  <PresentationFormat/>
  <Paragraphs>1538</Paragraphs>
  <Slides>180</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180</vt:i4>
      </vt:variant>
    </vt:vector>
  </HeadingPairs>
  <TitlesOfParts>
    <vt:vector size="195" baseType="lpstr">
      <vt:lpstr>Arial</vt:lpstr>
      <vt:lpstr>宋体</vt:lpstr>
      <vt:lpstr>Wingdings</vt:lpstr>
      <vt:lpstr>Helvetica Light</vt:lpstr>
      <vt:lpstr>Helvetica</vt:lpstr>
      <vt:lpstr>Arial</vt:lpstr>
      <vt:lpstr>Helvetica Neue</vt:lpstr>
      <vt:lpstr>微软雅黑</vt:lpstr>
      <vt:lpstr>Arial Unicode MS</vt:lpstr>
      <vt:lpstr>Menlo</vt:lpstr>
      <vt:lpstr>Segoe Print</vt:lpstr>
      <vt:lpstr>Times New Roman</vt:lpstr>
      <vt:lpstr>Euphemia UCAS</vt:lpstr>
      <vt:lpstr>Helvetica Light</vt:lpstr>
      <vt:lpstr>White</vt:lpstr>
      <vt:lpstr>软件科学基础概论</vt:lpstr>
      <vt:lpstr>一、软件是什么？</vt:lpstr>
      <vt:lpstr>软件的基本构成元素</vt:lpstr>
      <vt:lpstr>对象（Object）</vt:lpstr>
      <vt:lpstr>函数和变量/常量</vt:lpstr>
      <vt:lpstr>函数和变量/常量</vt:lpstr>
      <vt:lpstr>指令和操作数</vt:lpstr>
      <vt:lpstr>0和1是什么？</vt:lpstr>
      <vt:lpstr>人类探索世界本源的脉络</vt:lpstr>
      <vt:lpstr>人类探索世界本源的脉络</vt:lpstr>
      <vt:lpstr>人类探索世界本源的脉络</vt:lpstr>
      <vt:lpstr>人类探索世界本源的脉络</vt:lpstr>
      <vt:lpstr>0和1是什么？</vt:lpstr>
      <vt:lpstr>宇宙演化的脉络</vt:lpstr>
      <vt:lpstr>0和1是什么？</vt:lpstr>
      <vt:lpstr>软件的基本结构</vt:lpstr>
      <vt:lpstr>顺序结构</vt:lpstr>
      <vt:lpstr>分支结构的实现方法</vt:lpstr>
      <vt:lpstr>条件跳转指令的四种类型</vt:lpstr>
      <vt:lpstr>分支结构</vt:lpstr>
      <vt:lpstr>if-else语句是典型的条件分支结构</vt:lpstr>
      <vt:lpstr>switch语句方便处理较大数量的条件匹配</vt:lpstr>
      <vt:lpstr>goto语句也有经典的用法</vt:lpstr>
      <vt:lpstr>循环结构</vt:lpstr>
      <vt:lpstr>while、do-while、for三种循环</vt:lpstr>
      <vt:lpstr>函数调用框架</vt:lpstr>
      <vt:lpstr>函数调用框架</vt:lpstr>
      <vt:lpstr>函数调用框架</vt:lpstr>
      <vt:lpstr>继承和对象组合</vt:lpstr>
      <vt:lpstr>继承和对象组合</vt:lpstr>
      <vt:lpstr>软件中的一些特殊机制</vt:lpstr>
      <vt:lpstr>回调函数</vt:lpstr>
      <vt:lpstr>典型的回调函数用法举例</vt:lpstr>
      <vt:lpstr>调用回调函数</vt:lpstr>
      <vt:lpstr>多态</vt:lpstr>
      <vt:lpstr>多态举例</vt:lpstr>
      <vt:lpstr>闭包</vt:lpstr>
      <vt:lpstr>异步调用</vt:lpstr>
      <vt:lpstr>Promise对象的基本用法</vt:lpstr>
      <vt:lpstr>PowerPoint 演示文稿</vt:lpstr>
      <vt:lpstr>匿名函数</vt:lpstr>
      <vt:lpstr>PowerPoint 演示文稿</vt:lpstr>
      <vt:lpstr>软件的内在特性</vt:lpstr>
      <vt:lpstr>前所未有的复杂度</vt:lpstr>
      <vt:lpstr>抽象思维 vs. 逻辑思维</vt:lpstr>
      <vt:lpstr>唯一不变的就是变化本身</vt:lpstr>
      <vt:lpstr>S系统、P系统和E系统</vt:lpstr>
      <vt:lpstr>软件易变性</vt:lpstr>
      <vt:lpstr>难以达成的概念完整性和一致性</vt:lpstr>
      <vt:lpstr>二、软件设计模式初步</vt:lpstr>
      <vt:lpstr>设计模式涉及的基本概念</vt:lpstr>
      <vt:lpstr>继承（Inheritance）和对象组合（object composition）</vt:lpstr>
      <vt:lpstr>继承（Inheritance）和对象组合（object composition）</vt:lpstr>
      <vt:lpstr>多态Polymorphism</vt:lpstr>
      <vt:lpstr>回调函数（callback）、闭包（closure）和lamda函数</vt:lpstr>
      <vt:lpstr>关系</vt:lpstr>
      <vt:lpstr>什么是设计模式？</vt:lpstr>
      <vt:lpstr>什么是设计模式？</vt:lpstr>
      <vt:lpstr>设计模式的优点</vt:lpstr>
      <vt:lpstr>什么设计模式？</vt:lpstr>
      <vt:lpstr>设计模式要解决的问题</vt:lpstr>
      <vt:lpstr>包容变化</vt:lpstr>
      <vt:lpstr>设计模式是在某一情景下的问题解决方案</vt:lpstr>
      <vt:lpstr>设计模式一般由四个部分组成</vt:lpstr>
      <vt:lpstr>设计模式的分类</vt:lpstr>
      <vt:lpstr>设计模式的分类</vt:lpstr>
      <vt:lpstr>常用的设计模式</vt:lpstr>
      <vt:lpstr>常用的设计模式</vt:lpstr>
      <vt:lpstr>常用的设计模式</vt:lpstr>
      <vt:lpstr>常用的设计模式</vt:lpstr>
      <vt:lpstr>常用的设计模式</vt:lpstr>
      <vt:lpstr>模板方法（TemplateMethod）</vt:lpstr>
      <vt:lpstr>职责链（Chain of Responsibility）</vt:lpstr>
      <vt:lpstr>中介者（Mediator）</vt:lpstr>
      <vt:lpstr>设计模式背后的设计原则</vt:lpstr>
      <vt:lpstr>开闭原则（Open Closed Principle，OCP）</vt:lpstr>
      <vt:lpstr>Liskov替换原则（Liskov Substitution Principle，LSP）</vt:lpstr>
      <vt:lpstr>依赖倒置原则（Dependence Inversion Principle，DIP）</vt:lpstr>
      <vt:lpstr>单一职责原则（Single Responsibility Principle，SRP）</vt:lpstr>
      <vt:lpstr>迪米特法则（Law of Demeter，LoD）</vt:lpstr>
      <vt:lpstr>合成复用原则（Composite Reuse Principle，CRP）</vt:lpstr>
      <vt:lpstr>继承复用的缺点</vt:lpstr>
      <vt:lpstr>合成复用的优点</vt:lpstr>
      <vt:lpstr>观察者（Observer）</vt:lpstr>
      <vt:lpstr>高温预警系统</vt:lpstr>
      <vt:lpstr>PowerPoint 演示文稿</vt:lpstr>
      <vt:lpstr>PowerPoint 演示文稿</vt:lpstr>
      <vt:lpstr>PowerPoint 演示文稿</vt:lpstr>
      <vt:lpstr>三、常见的软件架构举例</vt:lpstr>
      <vt:lpstr>三层架构</vt:lpstr>
      <vt:lpstr>MVC架构</vt:lpstr>
      <vt:lpstr>MVC架构 vs. 三层架构</vt:lpstr>
      <vt:lpstr>MVC模式/中介者模式范例</vt:lpstr>
      <vt:lpstr>Model（模型）Student类</vt:lpstr>
      <vt:lpstr>Controller（控制器）StudentController类</vt:lpstr>
      <vt:lpstr>MVC模式/中介者模式范例</vt:lpstr>
      <vt:lpstr>MVC架构</vt:lpstr>
      <vt:lpstr>MVC架构中的模型、视图与控制器</vt:lpstr>
      <vt:lpstr>应用MVC架构的软件其基本的实现过程</vt:lpstr>
      <vt:lpstr>什么是MVVM？</vt:lpstr>
      <vt:lpstr>Vue.js框架的MVVM架构</vt:lpstr>
      <vt:lpstr>MVVM的优点</vt:lpstr>
      <vt:lpstr>Vue.js的基本用法</vt:lpstr>
      <vt:lpstr>Vue.js的基本用法</vt:lpstr>
      <vt:lpstr>Vue.js的基本用法</vt:lpstr>
      <vt:lpstr>Vue.js背后MVVM模型的秘密</vt:lpstr>
      <vt:lpstr>Object.defineProperty</vt:lpstr>
      <vt:lpstr>编译视图模板的主要工作</vt:lpstr>
      <vt:lpstr>观察者模式</vt:lpstr>
      <vt:lpstr>Watcher</vt:lpstr>
      <vt:lpstr>PowerPoint 演示文稿</vt:lpstr>
      <vt:lpstr>几个关键点</vt:lpstr>
      <vt:lpstr>PowerPoint 演示文稿</vt:lpstr>
      <vt:lpstr>PowerPoint 演示文稿</vt:lpstr>
      <vt:lpstr>Vue.js背后MVVM模型的秘密</vt:lpstr>
      <vt:lpstr>软件架构风格与描述方法</vt:lpstr>
      <vt:lpstr>软件架构设计是一项非常有挑战性的工作</vt:lpstr>
      <vt:lpstr>两种不同层级的软件架构复用方法</vt:lpstr>
      <vt:lpstr>软件架构模型至关重要的作用</vt:lpstr>
      <vt:lpstr>软件架构模型</vt:lpstr>
      <vt:lpstr>分解的常见方法</vt:lpstr>
      <vt:lpstr>PowerPoint 演示文稿</vt:lpstr>
      <vt:lpstr>PowerPoint 演示文稿</vt:lpstr>
      <vt:lpstr>PowerPoint 演示文稿</vt:lpstr>
      <vt:lpstr>PowerPoint 演示文稿</vt:lpstr>
      <vt:lpstr>PowerPoint 演示文稿</vt:lpstr>
      <vt:lpstr>PowerPoint 演示文稿</vt:lpstr>
      <vt:lpstr>分解和视图</vt:lpstr>
      <vt:lpstr>软件架构风格与策略</vt:lpstr>
      <vt:lpstr>管道-过滤器</vt:lpstr>
      <vt:lpstr>客户-服务</vt:lpstr>
      <vt:lpstr>P2P</vt:lpstr>
      <vt:lpstr>发布-订阅</vt:lpstr>
      <vt:lpstr>CRUD</vt:lpstr>
      <vt:lpstr>层次化</vt:lpstr>
      <vt:lpstr>软件架构的描述方法</vt:lpstr>
      <vt:lpstr>软件架构的描述方法</vt:lpstr>
      <vt:lpstr>分解视图</vt:lpstr>
      <vt:lpstr>分解视图</vt:lpstr>
      <vt:lpstr>依赖视图</vt:lpstr>
      <vt:lpstr>泛化视图</vt:lpstr>
      <vt:lpstr>执行视图</vt:lpstr>
      <vt:lpstr>实现视图</vt:lpstr>
      <vt:lpstr>部署视图</vt:lpstr>
      <vt:lpstr>工作分配视图</vt:lpstr>
      <vt:lpstr>什么是高质量软件？</vt:lpstr>
      <vt:lpstr>软件质量的含义</vt:lpstr>
      <vt:lpstr>IEEE的软件质量定义</vt:lpstr>
      <vt:lpstr>不同的视角下的质量</vt:lpstr>
      <vt:lpstr>产品视角下的软件质量</vt:lpstr>
      <vt:lpstr>McCall软件质量模型</vt:lpstr>
      <vt:lpstr>McCall软件质量模型</vt:lpstr>
      <vt:lpstr>质量的生命周期</vt:lpstr>
      <vt:lpstr>过程视角下的软件质量</vt:lpstr>
      <vt:lpstr>过程改进模型</vt:lpstr>
      <vt:lpstr>CMM/CMMI</vt:lpstr>
      <vt:lpstr>能力成熟度的5个等级</vt:lpstr>
      <vt:lpstr>能力成熟度的5个等级</vt:lpstr>
      <vt:lpstr>价值视角下的软件质量</vt:lpstr>
      <vt:lpstr>新项目的估值</vt:lpstr>
      <vt:lpstr>新项目的估值</vt:lpstr>
      <vt:lpstr>几种重要的软件质量属性</vt:lpstr>
      <vt:lpstr>易于修改维护（Modifiability）</vt:lpstr>
      <vt:lpstr>高内聚低耦合</vt:lpstr>
      <vt:lpstr>高内聚和通用性</vt:lpstr>
      <vt:lpstr>低耦合和接口</vt:lpstr>
      <vt:lpstr>良好的性能表现（Performance）</vt:lpstr>
      <vt:lpstr>提高性能的策略</vt:lpstr>
      <vt:lpstr>安全性（Security）</vt:lpstr>
      <vt:lpstr>可靠性（Reliability）</vt:lpstr>
      <vt:lpstr>可靠性（Reliability）</vt:lpstr>
      <vt:lpstr>健壮性（Robustness）</vt:lpstr>
      <vt:lpstr>“防人之心不可无，害人之心不可有”</vt:lpstr>
      <vt:lpstr>易用性（Usability）</vt:lpstr>
      <vt:lpstr>商业目标（Business goals）</vt:lpstr>
      <vt:lpstr>一些关键商业决策</vt:lpstr>
      <vt:lpstr>从外部购买还是独立构建？</vt:lpstr>
      <vt:lpstr>开发成本和维护成本</vt:lpstr>
      <vt:lpstr>采用新技术还是采用已知的成熟技术？</vt:lpstr>
      <vt:lpstr>参考资料</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软件科学基础概论</dc:title>
  <dc:creator/>
  <cp:lastModifiedBy>mengning</cp:lastModifiedBy>
  <cp:revision>6</cp:revision>
  <dcterms:created xsi:type="dcterms:W3CDTF">2025-02-27T06:04:00Z</dcterms:created>
  <dcterms:modified xsi:type="dcterms:W3CDTF">2025-05-15T06:48:20Z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6F6E359FA4D14D339B25FE6089EAF67C_12</vt:lpwstr>
  </property>
  <property fmtid="{D5CDD505-2E9C-101B-9397-08002B2CF9AE}" pid="3" name="KSOProductBuildVer">
    <vt:lpwstr>2052-12.1.0.20784</vt:lpwstr>
  </property>
</Properties>
</file>